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8" r:id="rId4"/>
    <p:sldId id="278" r:id="rId5"/>
    <p:sldId id="274" r:id="rId6"/>
    <p:sldId id="276" r:id="rId7"/>
    <p:sldId id="263" r:id="rId8"/>
    <p:sldId id="267" r:id="rId9"/>
    <p:sldId id="279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52F"/>
    <a:srgbClr val="FF0000"/>
    <a:srgbClr val="3A3838"/>
    <a:srgbClr val="7C7676"/>
    <a:srgbClr val="EAEAEA"/>
    <a:srgbClr val="9E9E9E"/>
    <a:srgbClr val="F586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49A96-7C1A-40B4-9FF6-CB51FF3A72E3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5CF9-F3A0-4697-BCF0-D61B50DF3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7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D5CF9-F3A0-4697-BCF0-D61B50DF36C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174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D5CF9-F3A0-4697-BCF0-D61B50DF36C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7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44315" y="45161"/>
            <a:ext cx="5122545" cy="914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jpg"/><Relationship Id="rId18" Type="http://schemas.openxmlformats.org/officeDocument/2006/relationships/image" Target="../media/image22.png"/><Relationship Id="rId3" Type="http://schemas.openxmlformats.org/officeDocument/2006/relationships/image" Target="../media/image12.png"/><Relationship Id="rId21" Type="http://schemas.openxmlformats.org/officeDocument/2006/relationships/image" Target="../media/image25.png"/><Relationship Id="rId7" Type="http://schemas.openxmlformats.org/officeDocument/2006/relationships/image" Target="../media/image16.png"/><Relationship Id="rId12" Type="http://schemas.openxmlformats.org/officeDocument/2006/relationships/image" Target="../media/image20.jpg"/><Relationship Id="rId17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1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14.png"/><Relationship Id="rId15" Type="http://schemas.openxmlformats.org/officeDocument/2006/relationships/image" Target="../media/image9.png"/><Relationship Id="rId10" Type="http://schemas.openxmlformats.org/officeDocument/2006/relationships/image" Target="../media/image19.png"/><Relationship Id="rId19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8.png"/><Relationship Id="rId22" Type="http://schemas.openxmlformats.org/officeDocument/2006/relationships/hyperlink" Target="https://2026.polkrf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8.png"/><Relationship Id="rId1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7.jp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21.png"/><Relationship Id="rId10" Type="http://schemas.openxmlformats.org/officeDocument/2006/relationships/image" Target="../media/image8.png"/><Relationship Id="rId4" Type="http://schemas.openxmlformats.org/officeDocument/2006/relationships/image" Target="../media/image27.jpeg"/><Relationship Id="rId9" Type="http://schemas.openxmlformats.org/officeDocument/2006/relationships/image" Target="../media/image29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8.png"/><Relationship Id="rId3" Type="http://schemas.openxmlformats.org/officeDocument/2006/relationships/image" Target="../media/image33.jpeg"/><Relationship Id="rId7" Type="http://schemas.openxmlformats.org/officeDocument/2006/relationships/image" Target="../media/image7.jpg"/><Relationship Id="rId12" Type="http://schemas.openxmlformats.org/officeDocument/2006/relationships/image" Target="../media/image24.png"/><Relationship Id="rId17" Type="http://schemas.openxmlformats.org/officeDocument/2006/relationships/image" Target="../media/image31.png"/><Relationship Id="rId2" Type="http://schemas.openxmlformats.org/officeDocument/2006/relationships/image" Target="../media/image32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5" Type="http://schemas.openxmlformats.org/officeDocument/2006/relationships/image" Target="../media/image23.png"/><Relationship Id="rId10" Type="http://schemas.openxmlformats.org/officeDocument/2006/relationships/image" Target="../media/image10.png"/><Relationship Id="rId4" Type="http://schemas.openxmlformats.org/officeDocument/2006/relationships/image" Target="../media/image18.png"/><Relationship Id="rId9" Type="http://schemas.openxmlformats.org/officeDocument/2006/relationships/image" Target="../media/image9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0.jpg"/><Relationship Id="rId3" Type="http://schemas.openxmlformats.org/officeDocument/2006/relationships/image" Target="../media/image34.png"/><Relationship Id="rId7" Type="http://schemas.openxmlformats.org/officeDocument/2006/relationships/image" Target="../media/image28.png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11" Type="http://schemas.openxmlformats.org/officeDocument/2006/relationships/image" Target="../media/image23.png"/><Relationship Id="rId5" Type="http://schemas.openxmlformats.org/officeDocument/2006/relationships/image" Target="../media/image36.jpeg"/><Relationship Id="rId15" Type="http://schemas.openxmlformats.org/officeDocument/2006/relationships/image" Target="../media/image8.png"/><Relationship Id="rId10" Type="http://schemas.openxmlformats.org/officeDocument/2006/relationships/image" Target="../media/image31.png"/><Relationship Id="rId4" Type="http://schemas.openxmlformats.org/officeDocument/2006/relationships/image" Target="../media/image35.jpeg"/><Relationship Id="rId9" Type="http://schemas.openxmlformats.org/officeDocument/2006/relationships/image" Target="../media/image14.png"/><Relationship Id="rId1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45.png"/><Relationship Id="rId18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20.jpg"/><Relationship Id="rId12" Type="http://schemas.openxmlformats.org/officeDocument/2006/relationships/image" Target="../media/image44.png"/><Relationship Id="rId17" Type="http://schemas.openxmlformats.org/officeDocument/2006/relationships/image" Target="../media/image10.png"/><Relationship Id="rId2" Type="http://schemas.openxmlformats.org/officeDocument/2006/relationships/image" Target="../media/image38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5" Type="http://schemas.openxmlformats.org/officeDocument/2006/relationships/image" Target="../media/image8.png"/><Relationship Id="rId10" Type="http://schemas.openxmlformats.org/officeDocument/2006/relationships/image" Target="../media/image42.png"/><Relationship Id="rId19" Type="http://schemas.openxmlformats.org/officeDocument/2006/relationships/image" Target="../media/image48.png"/><Relationship Id="rId4" Type="http://schemas.openxmlformats.org/officeDocument/2006/relationships/image" Target="../media/image14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7.jp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20.jpg"/><Relationship Id="rId17" Type="http://schemas.openxmlformats.org/officeDocument/2006/relationships/image" Target="../media/image52.png"/><Relationship Id="rId2" Type="http://schemas.openxmlformats.org/officeDocument/2006/relationships/image" Target="../media/image49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6.png"/><Relationship Id="rId5" Type="http://schemas.openxmlformats.org/officeDocument/2006/relationships/hyperlink" Target="https://kubok-gagarina.ru/Polk/index1.php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1.png"/><Relationship Id="rId4" Type="http://schemas.openxmlformats.org/officeDocument/2006/relationships/image" Target="../media/image29.png"/><Relationship Id="rId9" Type="http://schemas.openxmlformats.org/officeDocument/2006/relationships/image" Target="../media/image50.png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5032" y="356615"/>
              <a:ext cx="4581144" cy="48036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66176" y="429768"/>
              <a:ext cx="917448" cy="1764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72727" y="0"/>
              <a:ext cx="3155416" cy="98412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80678" y="161670"/>
              <a:ext cx="2212975" cy="3516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57182" y="481711"/>
              <a:ext cx="2288286" cy="27241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3105466" y="6049571"/>
            <a:ext cx="5981065" cy="4533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Одна</a:t>
            </a:r>
            <a:r>
              <a:rPr sz="2800" spc="5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страна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.</a:t>
            </a:r>
            <a:r>
              <a:rPr sz="2800" spc="-8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Один</a:t>
            </a:r>
            <a:r>
              <a:rPr sz="2800" spc="7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полк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.</a:t>
            </a:r>
            <a:r>
              <a:rPr sz="2800" spc="-1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Одна</a:t>
            </a:r>
            <a:r>
              <a:rPr sz="2800" spc="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Победа</a:t>
            </a:r>
            <a:r>
              <a:rPr sz="2800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.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 UI"/>
              <a:cs typeface="Leelawadee U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0" y="1313816"/>
            <a:ext cx="12191999" cy="4583627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1. «Бессмертный полк онлайн — 2026»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Всероссийская акция — 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2. Церемония «Светлой памяти павших в борьбе против фашизма. Минута молчания»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8 мая 2026 г. в 11:00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3. «Лица Победы» (федеральный проект)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23 апреля — 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4. Акция «Окна Победы — Окна Памяти»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1–9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5. Акция «Стена Памяти»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4–9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6. Акция «Я горжусь тобой»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(бейдж с фото ветерана на одежде правнука Победителя)</a:t>
            </a:r>
            <a:b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4–9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8192F3B7-567E-4305-8BF0-4682FBF2A891}"/>
              </a:ext>
            </a:extLst>
          </p:cNvPr>
          <p:cNvSpPr txBox="1"/>
          <p:nvPr/>
        </p:nvSpPr>
        <p:spPr>
          <a:xfrm>
            <a:off x="3175958" y="0"/>
            <a:ext cx="5672386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Форматы «Бессмертного полка»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в Республике Башкортостан — 2026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8C22AAC0-0B85-4EA4-A13F-C2C9D81E56CF}"/>
              </a:ext>
            </a:extLst>
          </p:cNvPr>
          <p:cNvSpPr txBox="1"/>
          <p:nvPr/>
        </p:nvSpPr>
        <p:spPr>
          <a:xfrm>
            <a:off x="3315911" y="845546"/>
            <a:ext cx="6629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+mj-lt"/>
              </a:rPr>
              <a:t>Ссылка на папку: </a:t>
            </a:r>
            <a:r>
              <a:rPr lang="en-US" sz="1600" dirty="0">
                <a:solidFill>
                  <a:srgbClr val="FF0000"/>
                </a:solidFill>
                <a:latin typeface="+mj-lt"/>
              </a:rPr>
              <a:t>https://cloud.mail.ru/public/V7TR/CvpxKzbY6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44880"/>
            <a:ext cx="4420870" cy="5913120"/>
            <a:chOff x="0" y="944880"/>
            <a:chExt cx="4420870" cy="5913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3984"/>
              <a:ext cx="4411383" cy="58940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72312"/>
              <a:ext cx="4300855" cy="5885815"/>
            </a:xfrm>
            <a:custGeom>
              <a:avLst/>
              <a:gdLst/>
              <a:ahLst/>
              <a:cxnLst/>
              <a:rect l="l" t="t" r="r" b="b"/>
              <a:pathLst>
                <a:path w="4300855" h="5885815">
                  <a:moveTo>
                    <a:pt x="0" y="5885688"/>
                  </a:moveTo>
                  <a:lnTo>
                    <a:pt x="4300728" y="5885688"/>
                  </a:lnTo>
                  <a:lnTo>
                    <a:pt x="4300728" y="0"/>
                  </a:lnTo>
                  <a:lnTo>
                    <a:pt x="0" y="0"/>
                  </a:lnTo>
                  <a:lnTo>
                    <a:pt x="0" y="58856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44880"/>
              <a:ext cx="4420870" cy="32565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72312"/>
              <a:ext cx="4300855" cy="3121660"/>
            </a:xfrm>
            <a:custGeom>
              <a:avLst/>
              <a:gdLst/>
              <a:ahLst/>
              <a:cxnLst/>
              <a:rect l="l" t="t" r="r" b="b"/>
              <a:pathLst>
                <a:path w="4300855" h="3121660">
                  <a:moveTo>
                    <a:pt x="4300728" y="0"/>
                  </a:moveTo>
                  <a:lnTo>
                    <a:pt x="0" y="0"/>
                  </a:lnTo>
                  <a:lnTo>
                    <a:pt x="0" y="3121152"/>
                  </a:lnTo>
                  <a:lnTo>
                    <a:pt x="4300728" y="3121152"/>
                  </a:lnTo>
                  <a:lnTo>
                    <a:pt x="430072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2376" y="2804198"/>
              <a:ext cx="1229690" cy="34578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3568" y="1514856"/>
              <a:ext cx="228600" cy="2529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279" y="2618231"/>
              <a:ext cx="323088" cy="33223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4944" y="2334767"/>
            <a:ext cx="951230" cy="192405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7010">
              <a:lnSpc>
                <a:spcPts val="1435"/>
              </a:lnSpc>
            </a:pP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9</a:t>
            </a:r>
            <a:r>
              <a:rPr sz="14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45152" y="4279391"/>
            <a:ext cx="3540125" cy="2037080"/>
            <a:chOff x="4645152" y="4279391"/>
            <a:chExt cx="3540125" cy="203708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0772" y="4292007"/>
              <a:ext cx="3523997" cy="20244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7824" y="4319015"/>
              <a:ext cx="3419855" cy="19202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683252" y="4314443"/>
              <a:ext cx="3429000" cy="1929764"/>
            </a:xfrm>
            <a:custGeom>
              <a:avLst/>
              <a:gdLst/>
              <a:ahLst/>
              <a:cxnLst/>
              <a:rect l="l" t="t" r="r" b="b"/>
              <a:pathLst>
                <a:path w="3429000" h="1929764">
                  <a:moveTo>
                    <a:pt x="324738" y="0"/>
                  </a:moveTo>
                  <a:lnTo>
                    <a:pt x="3429000" y="0"/>
                  </a:lnTo>
                  <a:lnTo>
                    <a:pt x="3429000" y="1604886"/>
                  </a:lnTo>
                  <a:lnTo>
                    <a:pt x="3422523" y="1670380"/>
                  </a:lnTo>
                  <a:lnTo>
                    <a:pt x="3403600" y="1731162"/>
                  </a:lnTo>
                  <a:lnTo>
                    <a:pt x="3373501" y="1786331"/>
                  </a:lnTo>
                  <a:lnTo>
                    <a:pt x="3334004" y="1834603"/>
                  </a:lnTo>
                  <a:lnTo>
                    <a:pt x="3286125" y="1874075"/>
                  </a:lnTo>
                  <a:lnTo>
                    <a:pt x="3231006" y="1904263"/>
                  </a:lnTo>
                  <a:lnTo>
                    <a:pt x="3169793" y="1923186"/>
                  </a:lnTo>
                  <a:lnTo>
                    <a:pt x="3104642" y="1929625"/>
                  </a:lnTo>
                  <a:lnTo>
                    <a:pt x="0" y="1929625"/>
                  </a:lnTo>
                  <a:lnTo>
                    <a:pt x="0" y="324738"/>
                  </a:lnTo>
                  <a:lnTo>
                    <a:pt x="1650" y="291845"/>
                  </a:lnTo>
                  <a:lnTo>
                    <a:pt x="14477" y="228218"/>
                  </a:lnTo>
                  <a:lnTo>
                    <a:pt x="39497" y="170306"/>
                  </a:lnTo>
                  <a:lnTo>
                    <a:pt x="74422" y="118363"/>
                  </a:lnTo>
                  <a:lnTo>
                    <a:pt x="118363" y="74421"/>
                  </a:lnTo>
                  <a:lnTo>
                    <a:pt x="170307" y="39496"/>
                  </a:lnTo>
                  <a:lnTo>
                    <a:pt x="228219" y="14477"/>
                  </a:lnTo>
                  <a:lnTo>
                    <a:pt x="291846" y="1650"/>
                  </a:lnTo>
                  <a:lnTo>
                    <a:pt x="324738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1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1" y="67056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1" y="67056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2"/>
                  </a:lnTo>
                  <a:lnTo>
                    <a:pt x="64008" y="1078992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2"/>
                  </a:moveTo>
                  <a:lnTo>
                    <a:pt x="64008" y="1078992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2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2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2" y="67056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2" y="67056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764023" y="1600200"/>
            <a:ext cx="3369310" cy="2073910"/>
            <a:chOff x="4764023" y="1600200"/>
            <a:chExt cx="3369310" cy="207391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64395" y="1603600"/>
              <a:ext cx="3368566" cy="207028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82311" y="1621535"/>
              <a:ext cx="3282695" cy="198424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80677" y="161671"/>
              <a:ext cx="2212975" cy="35166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57183" y="481710"/>
              <a:ext cx="2288286" cy="27241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3535743" y="63642"/>
            <a:ext cx="5122545" cy="594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534035">
              <a:lnSpc>
                <a:spcPct val="100000"/>
              </a:lnSpc>
              <a:spcBef>
                <a:spcPts val="105"/>
              </a:spcBef>
            </a:pP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Бессмертный</a:t>
            </a:r>
            <a:r>
              <a:rPr spc="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полк</a:t>
            </a: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</a:t>
            </a:r>
          </a:p>
        </p:txBody>
      </p:sp>
      <p:grpSp>
        <p:nvGrpSpPr>
          <p:cNvPr id="48" name="object 48"/>
          <p:cNvGrpSpPr/>
          <p:nvPr/>
        </p:nvGrpSpPr>
        <p:grpSpPr>
          <a:xfrm>
            <a:off x="320040" y="1048511"/>
            <a:ext cx="11610975" cy="5280660"/>
            <a:chOff x="320040" y="1048511"/>
            <a:chExt cx="11610975" cy="5280660"/>
          </a:xfrm>
        </p:grpSpPr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57974" y="4297961"/>
              <a:ext cx="3572936" cy="20306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85047" y="4325111"/>
              <a:ext cx="3468624" cy="192633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380475" y="4320540"/>
              <a:ext cx="3477895" cy="1936114"/>
            </a:xfrm>
            <a:custGeom>
              <a:avLst/>
              <a:gdLst/>
              <a:ahLst/>
              <a:cxnLst/>
              <a:rect l="l" t="t" r="r" b="b"/>
              <a:pathLst>
                <a:path w="3477895" h="1936114">
                  <a:moveTo>
                    <a:pt x="325500" y="0"/>
                  </a:moveTo>
                  <a:lnTo>
                    <a:pt x="3477768" y="0"/>
                  </a:lnTo>
                  <a:lnTo>
                    <a:pt x="3477768" y="1610042"/>
                  </a:lnTo>
                  <a:lnTo>
                    <a:pt x="3471418" y="1675536"/>
                  </a:lnTo>
                  <a:lnTo>
                    <a:pt x="3452114" y="1736750"/>
                  </a:lnTo>
                  <a:lnTo>
                    <a:pt x="3422269" y="1791881"/>
                  </a:lnTo>
                  <a:lnTo>
                    <a:pt x="3382391" y="1840179"/>
                  </a:lnTo>
                  <a:lnTo>
                    <a:pt x="3334130" y="1880031"/>
                  </a:lnTo>
                  <a:lnTo>
                    <a:pt x="3279013" y="1909813"/>
                  </a:lnTo>
                  <a:lnTo>
                    <a:pt x="3217799" y="1929142"/>
                  </a:lnTo>
                  <a:lnTo>
                    <a:pt x="3152267" y="1935568"/>
                  </a:lnTo>
                  <a:lnTo>
                    <a:pt x="0" y="1935568"/>
                  </a:lnTo>
                  <a:lnTo>
                    <a:pt x="0" y="325501"/>
                  </a:lnTo>
                  <a:lnTo>
                    <a:pt x="1650" y="292227"/>
                  </a:lnTo>
                  <a:lnTo>
                    <a:pt x="14477" y="228981"/>
                  </a:lnTo>
                  <a:lnTo>
                    <a:pt x="39497" y="170687"/>
                  </a:lnTo>
                  <a:lnTo>
                    <a:pt x="74422" y="118745"/>
                  </a:lnTo>
                  <a:lnTo>
                    <a:pt x="118745" y="74422"/>
                  </a:lnTo>
                  <a:lnTo>
                    <a:pt x="170688" y="39497"/>
                  </a:lnTo>
                  <a:lnTo>
                    <a:pt x="228980" y="14478"/>
                  </a:lnTo>
                  <a:lnTo>
                    <a:pt x="292226" y="1651"/>
                  </a:lnTo>
                  <a:lnTo>
                    <a:pt x="32550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40" y="64008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8"/>
                  </a:moveTo>
                  <a:lnTo>
                    <a:pt x="1082040" y="64008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0040" y="1048511"/>
              <a:ext cx="259079" cy="35356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85427" y="1481707"/>
              <a:ext cx="3533143" cy="222859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598408" y="1523999"/>
              <a:ext cx="3210941" cy="2186686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8417051" y="1513331"/>
              <a:ext cx="3420110" cy="2115820"/>
            </a:xfrm>
            <a:custGeom>
              <a:avLst/>
              <a:gdLst/>
              <a:ahLst/>
              <a:cxnLst/>
              <a:rect l="l" t="t" r="r" b="b"/>
              <a:pathLst>
                <a:path w="3420109" h="2115820">
                  <a:moveTo>
                    <a:pt x="3419855" y="0"/>
                  </a:moveTo>
                  <a:lnTo>
                    <a:pt x="352551" y="0"/>
                  </a:lnTo>
                  <a:lnTo>
                    <a:pt x="304716" y="3218"/>
                  </a:lnTo>
                  <a:lnTo>
                    <a:pt x="258835" y="12594"/>
                  </a:lnTo>
                  <a:lnTo>
                    <a:pt x="215330" y="27707"/>
                  </a:lnTo>
                  <a:lnTo>
                    <a:pt x="174620" y="48137"/>
                  </a:lnTo>
                  <a:lnTo>
                    <a:pt x="137125" y="73464"/>
                  </a:lnTo>
                  <a:lnTo>
                    <a:pt x="103266" y="103266"/>
                  </a:lnTo>
                  <a:lnTo>
                    <a:pt x="73464" y="137125"/>
                  </a:lnTo>
                  <a:lnTo>
                    <a:pt x="48137" y="174620"/>
                  </a:lnTo>
                  <a:lnTo>
                    <a:pt x="27707" y="215330"/>
                  </a:lnTo>
                  <a:lnTo>
                    <a:pt x="12594" y="258835"/>
                  </a:lnTo>
                  <a:lnTo>
                    <a:pt x="3218" y="304716"/>
                  </a:lnTo>
                  <a:lnTo>
                    <a:pt x="0" y="352551"/>
                  </a:lnTo>
                  <a:lnTo>
                    <a:pt x="0" y="2115311"/>
                  </a:lnTo>
                  <a:lnTo>
                    <a:pt x="3067304" y="2115311"/>
                  </a:lnTo>
                  <a:lnTo>
                    <a:pt x="3115139" y="2112093"/>
                  </a:lnTo>
                  <a:lnTo>
                    <a:pt x="3161020" y="2102717"/>
                  </a:lnTo>
                  <a:lnTo>
                    <a:pt x="3204525" y="2087604"/>
                  </a:lnTo>
                  <a:lnTo>
                    <a:pt x="3245235" y="2067174"/>
                  </a:lnTo>
                  <a:lnTo>
                    <a:pt x="3282730" y="2041847"/>
                  </a:lnTo>
                  <a:lnTo>
                    <a:pt x="3316589" y="2012045"/>
                  </a:lnTo>
                  <a:lnTo>
                    <a:pt x="3346391" y="1978186"/>
                  </a:lnTo>
                  <a:lnTo>
                    <a:pt x="3371718" y="1940691"/>
                  </a:lnTo>
                  <a:lnTo>
                    <a:pt x="3392148" y="1899981"/>
                  </a:lnTo>
                  <a:lnTo>
                    <a:pt x="3407261" y="1856476"/>
                  </a:lnTo>
                  <a:lnTo>
                    <a:pt x="3416637" y="1810595"/>
                  </a:lnTo>
                  <a:lnTo>
                    <a:pt x="3419855" y="1762759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8417051" y="1513331"/>
              <a:ext cx="3420110" cy="2115820"/>
            </a:xfrm>
            <a:custGeom>
              <a:avLst/>
              <a:gdLst/>
              <a:ahLst/>
              <a:cxnLst/>
              <a:rect l="l" t="t" r="r" b="b"/>
              <a:pathLst>
                <a:path w="3420109" h="2115820">
                  <a:moveTo>
                    <a:pt x="352551" y="0"/>
                  </a:moveTo>
                  <a:lnTo>
                    <a:pt x="3419855" y="0"/>
                  </a:lnTo>
                  <a:lnTo>
                    <a:pt x="3419855" y="1762759"/>
                  </a:lnTo>
                  <a:lnTo>
                    <a:pt x="3416637" y="1810595"/>
                  </a:lnTo>
                  <a:lnTo>
                    <a:pt x="3407261" y="1856476"/>
                  </a:lnTo>
                  <a:lnTo>
                    <a:pt x="3392148" y="1899981"/>
                  </a:lnTo>
                  <a:lnTo>
                    <a:pt x="3371718" y="1940691"/>
                  </a:lnTo>
                  <a:lnTo>
                    <a:pt x="3346391" y="1978186"/>
                  </a:lnTo>
                  <a:lnTo>
                    <a:pt x="3316589" y="2012045"/>
                  </a:lnTo>
                  <a:lnTo>
                    <a:pt x="3282730" y="2041847"/>
                  </a:lnTo>
                  <a:lnTo>
                    <a:pt x="3245235" y="2067174"/>
                  </a:lnTo>
                  <a:lnTo>
                    <a:pt x="3204525" y="2087604"/>
                  </a:lnTo>
                  <a:lnTo>
                    <a:pt x="3161020" y="2102717"/>
                  </a:lnTo>
                  <a:lnTo>
                    <a:pt x="3115139" y="2112093"/>
                  </a:lnTo>
                  <a:lnTo>
                    <a:pt x="3067304" y="2115311"/>
                  </a:lnTo>
                  <a:lnTo>
                    <a:pt x="0" y="2115311"/>
                  </a:lnTo>
                  <a:lnTo>
                    <a:pt x="0" y="352551"/>
                  </a:lnTo>
                  <a:lnTo>
                    <a:pt x="3218" y="304716"/>
                  </a:lnTo>
                  <a:lnTo>
                    <a:pt x="12594" y="258835"/>
                  </a:lnTo>
                  <a:lnTo>
                    <a:pt x="27707" y="215330"/>
                  </a:lnTo>
                  <a:lnTo>
                    <a:pt x="48137" y="174620"/>
                  </a:lnTo>
                  <a:lnTo>
                    <a:pt x="73464" y="137125"/>
                  </a:lnTo>
                  <a:lnTo>
                    <a:pt x="103266" y="103266"/>
                  </a:lnTo>
                  <a:lnTo>
                    <a:pt x="137125" y="73464"/>
                  </a:lnTo>
                  <a:lnTo>
                    <a:pt x="174620" y="48137"/>
                  </a:lnTo>
                  <a:lnTo>
                    <a:pt x="215330" y="27707"/>
                  </a:lnTo>
                  <a:lnTo>
                    <a:pt x="258835" y="12594"/>
                  </a:lnTo>
                  <a:lnTo>
                    <a:pt x="304716" y="3218"/>
                  </a:lnTo>
                  <a:lnTo>
                    <a:pt x="35255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538987" y="4148073"/>
            <a:ext cx="3469640" cy="2357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Нововведения:</a:t>
            </a:r>
            <a:endParaRPr sz="1800">
              <a:latin typeface="Courier New"/>
              <a:cs typeface="Courier New"/>
            </a:endParaRPr>
          </a:p>
          <a:p>
            <a:pPr marL="299085" marR="384810" indent="-287020">
              <a:lnSpc>
                <a:spcPct val="100000"/>
              </a:lnSpc>
              <a:spcBef>
                <a:spcPts val="950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sz="1300" dirty="0">
                <a:latin typeface="Courier New"/>
                <a:cs typeface="Courier New"/>
              </a:rPr>
              <a:t>иммерсивный</a:t>
            </a:r>
            <a:r>
              <a:rPr sz="1300" spc="4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видеоряд: </a:t>
            </a:r>
            <a:r>
              <a:rPr sz="1300" dirty="0">
                <a:latin typeface="Courier New"/>
                <a:cs typeface="Courier New"/>
              </a:rPr>
              <a:t>кинематографические</a:t>
            </a:r>
            <a:r>
              <a:rPr sz="1300" spc="5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ролики</a:t>
            </a:r>
            <a:r>
              <a:rPr sz="1300" spc="10" dirty="0">
                <a:latin typeface="Courier New"/>
                <a:cs typeface="Courier New"/>
              </a:rPr>
              <a:t> </a:t>
            </a:r>
            <a:r>
              <a:rPr sz="1300" spc="-50" dirty="0">
                <a:latin typeface="Courier New"/>
                <a:cs typeface="Courier New"/>
              </a:rPr>
              <a:t>с </a:t>
            </a:r>
            <a:r>
              <a:rPr sz="1300" dirty="0">
                <a:latin typeface="Courier New"/>
                <a:cs typeface="Courier New"/>
              </a:rPr>
              <a:t>кадрами</a:t>
            </a:r>
            <a:r>
              <a:rPr sz="1300" spc="-2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шествий</a:t>
            </a:r>
            <a:r>
              <a:rPr sz="1300" spc="-5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прошлых</a:t>
            </a:r>
            <a:r>
              <a:rPr sz="1300" spc="-15" dirty="0">
                <a:latin typeface="Courier New"/>
                <a:cs typeface="Courier New"/>
              </a:rPr>
              <a:t> </a:t>
            </a:r>
            <a:r>
              <a:rPr sz="1300" spc="-20" dirty="0">
                <a:latin typeface="Courier New"/>
                <a:cs typeface="Courier New"/>
              </a:rPr>
              <a:t>лет;</a:t>
            </a:r>
            <a:endParaRPr sz="1300">
              <a:latin typeface="Courier New"/>
              <a:cs typeface="Courier New"/>
            </a:endParaRPr>
          </a:p>
          <a:p>
            <a:pPr marL="297815" marR="794385" indent="-285750" algn="just">
              <a:lnSpc>
                <a:spcPct val="100000"/>
              </a:lnSpc>
              <a:spcBef>
                <a:spcPts val="60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sz="1300" dirty="0">
                <a:latin typeface="Courier New"/>
                <a:cs typeface="Courier New"/>
              </a:rPr>
              <a:t>участники</a:t>
            </a:r>
            <a:r>
              <a:rPr sz="1300" spc="3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акции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напрямую 	</a:t>
            </a:r>
            <a:r>
              <a:rPr sz="1300" dirty="0">
                <a:latin typeface="Courier New"/>
                <a:cs typeface="Courier New"/>
              </a:rPr>
              <a:t>вовлекаются</a:t>
            </a:r>
            <a:r>
              <a:rPr sz="1300" spc="75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в</a:t>
            </a:r>
            <a:r>
              <a:rPr sz="1300" spc="-3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визуальное 	</a:t>
            </a:r>
            <a:r>
              <a:rPr sz="1300" dirty="0">
                <a:latin typeface="Courier New"/>
                <a:cs typeface="Courier New"/>
              </a:rPr>
              <a:t>оформление</a:t>
            </a:r>
            <a:r>
              <a:rPr sz="1300" spc="-2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роликов;</a:t>
            </a:r>
            <a:endParaRPr sz="1300">
              <a:latin typeface="Courier New"/>
              <a:cs typeface="Courier New"/>
            </a:endParaRPr>
          </a:p>
          <a:p>
            <a:pPr marL="299085" marR="5080" indent="-287020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sz="1300" dirty="0">
                <a:latin typeface="Courier New"/>
                <a:cs typeface="Courier New"/>
              </a:rPr>
              <a:t>улучшение</a:t>
            </a:r>
            <a:r>
              <a:rPr sz="1300" spc="5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и</a:t>
            </a:r>
            <a:r>
              <a:rPr sz="1300" spc="-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колоризация </a:t>
            </a:r>
            <a:r>
              <a:rPr sz="1300" dirty="0">
                <a:latin typeface="Courier New"/>
                <a:cs typeface="Courier New"/>
              </a:rPr>
              <a:t>загружаемых</a:t>
            </a:r>
            <a:r>
              <a:rPr sz="1300" spc="2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фотографий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ветеранов </a:t>
            </a:r>
            <a:r>
              <a:rPr sz="1300" dirty="0">
                <a:latin typeface="Courier New"/>
                <a:cs typeface="Courier New"/>
              </a:rPr>
              <a:t>с</a:t>
            </a:r>
            <a:r>
              <a:rPr sz="1300" spc="-4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помощью</a:t>
            </a:r>
            <a:r>
              <a:rPr sz="1300" spc="40" dirty="0">
                <a:latin typeface="Courier New"/>
                <a:cs typeface="Courier New"/>
              </a:rPr>
              <a:t> </a:t>
            </a:r>
            <a:r>
              <a:rPr sz="1300" spc="-20" dirty="0">
                <a:latin typeface="Courier New"/>
                <a:cs typeface="Courier New"/>
              </a:rPr>
              <a:t>ИИ-</a:t>
            </a:r>
            <a:r>
              <a:rPr sz="1300" spc="-10" dirty="0">
                <a:latin typeface="Courier New"/>
                <a:cs typeface="Courier New"/>
              </a:rPr>
              <a:t>технологий.</a:t>
            </a:r>
            <a:endParaRPr sz="1300">
              <a:latin typeface="Courier New"/>
              <a:cs typeface="Courier New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722868" y="1575943"/>
            <a:ext cx="2809240" cy="1091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4445" algn="ctr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Пользователям</a:t>
            </a:r>
            <a:r>
              <a:rPr sz="1400" b="1" spc="-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предложено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загрузить</a:t>
            </a:r>
            <a:r>
              <a:rPr sz="1400" b="1" spc="-5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фотографии</a:t>
            </a:r>
            <a:r>
              <a:rPr sz="1400" b="1" spc="-3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и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данные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ветерана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на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сайт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акции,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чтобы</a:t>
            </a:r>
            <a:r>
              <a:rPr sz="14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9 мая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увидеть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своего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героя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онлайн-</a:t>
            </a:r>
            <a:endParaRPr sz="1400" dirty="0">
              <a:latin typeface="Courier New"/>
              <a:cs typeface="Courier New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884411" y="2643377"/>
            <a:ext cx="2485390" cy="878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5080" algn="ctr">
              <a:lnSpc>
                <a:spcPct val="100000"/>
              </a:lnSpc>
              <a:spcBef>
                <a:spcPts val="90"/>
              </a:spcBef>
              <a:tabLst>
                <a:tab pos="1511935" algn="l"/>
              </a:tabLst>
            </a:pP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шествии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на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сайте</a:t>
            </a:r>
            <a:r>
              <a:rPr sz="1400" b="1" spc="-4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и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телеканалах,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	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городских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медиафасадах</a:t>
            </a:r>
            <a:r>
              <a:rPr sz="14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других поверхностях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8403335" y="1466088"/>
            <a:ext cx="3469004" cy="2219325"/>
            <a:chOff x="8403335" y="1466088"/>
            <a:chExt cx="3469004" cy="2219325"/>
          </a:xfrm>
        </p:grpSpPr>
        <p:sp>
          <p:nvSpPr>
            <p:cNvPr id="69" name="object 69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0" y="972311"/>
            <a:ext cx="4300855" cy="312166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746125">
              <a:lnSpc>
                <a:spcPct val="100000"/>
              </a:lnSpc>
              <a:spcBef>
                <a:spcPts val="635"/>
              </a:spcBef>
            </a:pP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400" dirty="0">
              <a:latin typeface="Courier New"/>
              <a:cs typeface="Courier New"/>
            </a:endParaRPr>
          </a:p>
          <a:p>
            <a:pPr marL="668655">
              <a:lnSpc>
                <a:spcPct val="100000"/>
              </a:lnSpc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все</a:t>
            </a:r>
            <a:r>
              <a:rPr sz="1200" b="1" spc="-4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субъекты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Российской</a:t>
            </a:r>
            <a:r>
              <a:rPr sz="1200" b="1" spc="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Федерации</a:t>
            </a:r>
            <a:endParaRPr sz="1200" dirty="0">
              <a:latin typeface="Courier New"/>
              <a:cs typeface="Courier New"/>
            </a:endParaRPr>
          </a:p>
          <a:p>
            <a:pPr marL="721995">
              <a:lnSpc>
                <a:spcPct val="100000"/>
              </a:lnSpc>
              <a:spcBef>
                <a:spcPts val="225"/>
              </a:spcBef>
            </a:pPr>
            <a:r>
              <a:rPr sz="14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400" spc="-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400" dirty="0">
              <a:latin typeface="Courier New"/>
              <a:cs typeface="Courier New"/>
            </a:endParaRPr>
          </a:p>
          <a:p>
            <a:pPr marL="690880"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приемная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кампания</a:t>
            </a:r>
            <a:endParaRPr sz="12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200" dirty="0">
              <a:latin typeface="Courier New"/>
              <a:cs typeface="Courier New"/>
            </a:endParaRPr>
          </a:p>
          <a:p>
            <a:pPr marL="690880">
              <a:lnSpc>
                <a:spcPct val="100000"/>
              </a:lnSpc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трансляция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видеоряда</a:t>
            </a:r>
            <a:endParaRPr sz="12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200" dirty="0">
              <a:latin typeface="Courier New"/>
              <a:cs typeface="Courier New"/>
            </a:endParaRPr>
          </a:p>
          <a:p>
            <a:pPr marL="750570">
              <a:lnSpc>
                <a:spcPct val="100000"/>
              </a:lnSpc>
            </a:pP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400" dirty="0">
              <a:latin typeface="Courier New"/>
              <a:cs typeface="Courier New"/>
            </a:endParaRPr>
          </a:p>
          <a:p>
            <a:pPr marL="634365" marR="238125">
              <a:lnSpc>
                <a:spcPct val="97500"/>
              </a:lnSpc>
              <a:spcBef>
                <a:spcPts val="380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&gt;</a:t>
            </a:r>
            <a:r>
              <a:rPr sz="1200" b="1" spc="-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i="1" dirty="0">
                <a:solidFill>
                  <a:srgbClr val="3A3838"/>
                </a:solidFill>
                <a:latin typeface="Courier New"/>
                <a:cs typeface="Courier New"/>
              </a:rPr>
              <a:t>33</a:t>
            </a:r>
            <a:r>
              <a:rPr sz="1200" b="1" i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i="1" dirty="0">
                <a:solidFill>
                  <a:srgbClr val="3A3838"/>
                </a:solidFill>
                <a:latin typeface="Courier New"/>
                <a:cs typeface="Courier New"/>
              </a:rPr>
              <a:t>000 000</a:t>
            </a:r>
            <a:r>
              <a:rPr sz="1200" b="1" i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пользователей</a:t>
            </a:r>
            <a:r>
              <a:rPr sz="1200" b="1" spc="7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социальных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сетей</a:t>
            </a:r>
            <a:r>
              <a:rPr sz="12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интернета</a:t>
            </a:r>
            <a:r>
              <a:rPr sz="1200" b="1" spc="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России</a:t>
            </a:r>
            <a:r>
              <a:rPr sz="12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25" dirty="0">
                <a:solidFill>
                  <a:srgbClr val="3A3838"/>
                </a:solidFill>
                <a:latin typeface="Courier New"/>
                <a:cs typeface="Courier New"/>
              </a:rPr>
              <a:t>за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рубежом</a:t>
            </a:r>
            <a:r>
              <a:rPr sz="1200" b="1" spc="5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за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2020-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2025</a:t>
            </a:r>
            <a:r>
              <a:rPr sz="1200" b="1" spc="8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годы</a:t>
            </a:r>
            <a:endParaRPr sz="1200" dirty="0">
              <a:latin typeface="Courier New"/>
              <a:cs typeface="Courier New"/>
            </a:endParaRPr>
          </a:p>
          <a:p>
            <a:pPr marL="634365" marR="423545">
              <a:lnSpc>
                <a:spcPct val="97500"/>
              </a:lnSpc>
              <a:spcBef>
                <a:spcPts val="590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телекомпании,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рекламные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агентства,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транспортные компании,</a:t>
            </a:r>
            <a:r>
              <a:rPr sz="12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организации-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владельцы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цифровых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экранов</a:t>
            </a:r>
            <a:endParaRPr sz="1200" dirty="0">
              <a:latin typeface="Courier New"/>
              <a:cs typeface="Courier New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85800" y="1911095"/>
            <a:ext cx="2649220" cy="195580"/>
          </a:xfrm>
          <a:prstGeom prst="rect">
            <a:avLst/>
          </a:prstGeom>
          <a:solidFill>
            <a:srgbClr val="FF0000"/>
          </a:solidFill>
          <a:ln w="12192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060">
              <a:lnSpc>
                <a:spcPts val="1440"/>
              </a:lnSpc>
            </a:pP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400" b="1" spc="-3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конца</a:t>
            </a:r>
            <a:r>
              <a:rPr sz="1400" b="1" spc="-4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апреля</a:t>
            </a:r>
            <a:r>
              <a:rPr sz="1400" b="1" spc="-4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sz="1400" b="1" spc="-3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6</a:t>
            </a:r>
            <a:r>
              <a:rPr sz="1400" b="1" spc="-25" dirty="0">
                <a:solidFill>
                  <a:srgbClr val="FFFFFF"/>
                </a:solidFill>
                <a:latin typeface="Courier New"/>
                <a:cs typeface="Courier New"/>
              </a:rPr>
              <a:t> мая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03E3FF7A-31E1-4CEF-9428-7A93CD37EC6F}"/>
              </a:ext>
            </a:extLst>
          </p:cNvPr>
          <p:cNvSpPr txBox="1"/>
          <p:nvPr/>
        </p:nvSpPr>
        <p:spPr>
          <a:xfrm>
            <a:off x="3584725" y="629342"/>
            <a:ext cx="5235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A3838"/>
                </a:solidFill>
                <a:latin typeface="Courier New"/>
                <a:cs typeface="Courier New"/>
              </a:rPr>
              <a:t>Регистрация на сайте: </a:t>
            </a:r>
            <a:r>
              <a:rPr lang="ru-RU" sz="1400" dirty="0">
                <a:hlinkClick r:id="rId22"/>
              </a:rPr>
              <a:t>Бессмертный полк Онлайн 2026</a:t>
            </a:r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Picture background">
            <a:extLst>
              <a:ext uri="{FF2B5EF4-FFF2-40B4-BE49-F238E27FC236}">
                <a16:creationId xmlns="" xmlns:a16="http://schemas.microsoft.com/office/drawing/2014/main" id="{DC805211-FB5B-4DDB-BA28-7BBB8EE43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045" y="4207875"/>
            <a:ext cx="3244433" cy="2095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Picture background">
            <a:extLst>
              <a:ext uri="{FF2B5EF4-FFF2-40B4-BE49-F238E27FC236}">
                <a16:creationId xmlns="" xmlns:a16="http://schemas.microsoft.com/office/drawing/2014/main" id="{B6BC4059-C723-46E1-A18E-C81D2962B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52" y="1521271"/>
            <a:ext cx="3415944" cy="21684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" name="object 34">
            <a:extLst>
              <a:ext uri="{FF2B5EF4-FFF2-40B4-BE49-F238E27FC236}">
                <a16:creationId xmlns="" xmlns:a16="http://schemas.microsoft.com/office/drawing/2014/main" id="{94C90076-A74D-468A-AF1F-AA05A65901C3}"/>
              </a:ext>
            </a:extLst>
          </p:cNvPr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105" name="object 35">
              <a:extLst>
                <a:ext uri="{FF2B5EF4-FFF2-40B4-BE49-F238E27FC236}">
                  <a16:creationId xmlns="" xmlns:a16="http://schemas.microsoft.com/office/drawing/2014/main" id="{408BA6C4-26F6-4046-BD39-5CF41598042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106" name="object 36">
              <a:extLst>
                <a:ext uri="{FF2B5EF4-FFF2-40B4-BE49-F238E27FC236}">
                  <a16:creationId xmlns="" xmlns:a16="http://schemas.microsoft.com/office/drawing/2014/main" id="{9CFFBA17-B0BA-4227-AD48-9583B77DA0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107" name="object 37">
              <a:extLst>
                <a:ext uri="{FF2B5EF4-FFF2-40B4-BE49-F238E27FC236}">
                  <a16:creationId xmlns="" xmlns:a16="http://schemas.microsoft.com/office/drawing/2014/main" id="{18A58459-ECC3-433C-80CC-967A61152E9D}"/>
                </a:ext>
              </a:extLst>
            </p:cNvPr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38">
              <a:extLst>
                <a:ext uri="{FF2B5EF4-FFF2-40B4-BE49-F238E27FC236}">
                  <a16:creationId xmlns="" xmlns:a16="http://schemas.microsoft.com/office/drawing/2014/main" id="{B376F6EC-D3E0-4DFE-B680-8FC3DE7BD7E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grpSp>
        <p:nvGrpSpPr>
          <p:cNvPr id="2" name="object 2"/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3" name="object 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1087" y="3689721"/>
            <a:ext cx="3945109" cy="263123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 marR="0" lvl="0" indent="0" defTabSz="914400" eaLnBrk="1" fontAlgn="auto" latinLnBrk="0" hangingPunct="1">
              <a:lnSpc>
                <a:spcPct val="100000"/>
              </a:lnSpc>
              <a:spcBef>
                <a:spcPts val="7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ourier New"/>
                <a:cs typeface="Courier New"/>
              </a:rPr>
              <a:t>Формат: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/>
              <a:cs typeface="Courier New"/>
            </a:endParaRP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одновременное проведение по всей республике по единому звуковому сопровождению; </a:t>
            </a: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локально на территориях организаций и учреждений; </a:t>
            </a: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в формате торжественного общего собрания без митинга, речей и выступлений; </a:t>
            </a: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возможно проведение в помещениях и на открытых площадках с соблюдением мер безопасности.</a:t>
            </a:r>
            <a:endParaRPr kumimoji="0" lang="ru-RU" sz="13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81455"/>
            <a:ext cx="4392295" cy="26012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lang="ru-RU" sz="1200" b="1" dirty="0">
                <a:solidFill>
                  <a:srgbClr val="3A3838"/>
                </a:solidFill>
                <a:latin typeface="Courier New"/>
                <a:cs typeface="Courier New"/>
              </a:rPr>
              <a:t>Республика Башкортостан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lang="ru-RU" sz="1300" b="1" dirty="0">
                <a:solidFill>
                  <a:srgbClr val="3A3838"/>
                </a:solidFill>
                <a:latin typeface="Courier New"/>
                <a:cs typeface="Courier New"/>
              </a:rPr>
              <a:t>потомки ветеранов, школьники, студенты, педагоги, трудовые коллективы, общественные организации и жители Республики Башкортостан.</a:t>
            </a:r>
            <a:endParaRPr lang="ru-RU" sz="1300" dirty="0">
              <a:latin typeface="Courier New"/>
              <a:cs typeface="Courier New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17448" y="2039111"/>
            <a:ext cx="850392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lang="ru-RU" sz="1600" b="1" dirty="0">
                <a:solidFill>
                  <a:srgbClr val="FFFFFF"/>
                </a:solidFill>
                <a:latin typeface="Courier New"/>
                <a:cs typeface="Courier New"/>
              </a:rPr>
              <a:t>8 </a:t>
            </a:r>
            <a:r>
              <a:rPr sz="1600" b="1" spc="-25" dirty="0" err="1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r>
              <a:rPr lang="ru-RU"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80677" y="161670"/>
              <a:ext cx="2212975" cy="35166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57183" y="481711"/>
              <a:ext cx="2288286" cy="27241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67" name="object 47">
            <a:extLst>
              <a:ext uri="{FF2B5EF4-FFF2-40B4-BE49-F238E27FC236}">
                <a16:creationId xmlns="" xmlns:a16="http://schemas.microsoft.com/office/drawing/2014/main" id="{5AEDE510-FAA9-45EE-82FD-440BB4C993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8305" y="-178616"/>
            <a:ext cx="6282628" cy="1641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534035" algn="ctr">
              <a:lnSpc>
                <a:spcPct val="100000"/>
              </a:lnSpc>
              <a:spcBef>
                <a:spcPts val="105"/>
              </a:spcBef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Церемония «Светлой памяти павших в борьбе против фашизма.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Минута молчания»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</a:br>
            <a:endParaRPr lang="ru-RU" sz="240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36D4848A-0BE5-4697-8518-3796E171BA23}"/>
              </a:ext>
            </a:extLst>
          </p:cNvPr>
          <p:cNvSpPr txBox="1"/>
          <p:nvPr/>
        </p:nvSpPr>
        <p:spPr>
          <a:xfrm>
            <a:off x="4935600" y="1674921"/>
            <a:ext cx="30432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5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Церемония «Светлой памяти павших в борьбе против фашизма. Минута молчания» — это гражданско-патриотическая акция памяти, посвящённая павшим в годы Великой Отечественной войны и другим жертвам фашизма. </a:t>
            </a:r>
          </a:p>
        </p:txBody>
      </p:sp>
      <p:grpSp>
        <p:nvGrpSpPr>
          <p:cNvPr id="70" name="object 23">
            <a:extLst>
              <a:ext uri="{FF2B5EF4-FFF2-40B4-BE49-F238E27FC236}">
                <a16:creationId xmlns="" xmlns:a16="http://schemas.microsoft.com/office/drawing/2014/main" id="{997A6586-5E74-473E-A3DC-3F41219A3F63}"/>
              </a:ext>
            </a:extLst>
          </p:cNvPr>
          <p:cNvGrpSpPr/>
          <p:nvPr/>
        </p:nvGrpSpPr>
        <p:grpSpPr>
          <a:xfrm>
            <a:off x="4764395" y="1515036"/>
            <a:ext cx="3368566" cy="2247466"/>
            <a:chOff x="4764395" y="1603600"/>
            <a:chExt cx="3368566" cy="2070283"/>
          </a:xfrm>
        </p:grpSpPr>
        <p:pic>
          <p:nvPicPr>
            <p:cNvPr id="71" name="object 24">
              <a:extLst>
                <a:ext uri="{FF2B5EF4-FFF2-40B4-BE49-F238E27FC236}">
                  <a16:creationId xmlns="" xmlns:a16="http://schemas.microsoft.com/office/drawing/2014/main" id="{AA402AE2-4B65-490D-BB2C-E23A2BBD93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64395" y="1603600"/>
              <a:ext cx="3368566" cy="2070283"/>
            </a:xfrm>
            <a:prstGeom prst="rect">
              <a:avLst/>
            </a:prstGeom>
          </p:spPr>
        </p:pic>
        <p:sp>
          <p:nvSpPr>
            <p:cNvPr id="75" name="object 26">
              <a:extLst>
                <a:ext uri="{FF2B5EF4-FFF2-40B4-BE49-F238E27FC236}">
                  <a16:creationId xmlns="" xmlns:a16="http://schemas.microsoft.com/office/drawing/2014/main" id="{F6494579-00FE-446F-8159-7E4F74492535}"/>
                </a:ext>
              </a:extLst>
            </p:cNvPr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27">
              <a:extLst>
                <a:ext uri="{FF2B5EF4-FFF2-40B4-BE49-F238E27FC236}">
                  <a16:creationId xmlns="" xmlns:a16="http://schemas.microsoft.com/office/drawing/2014/main" id="{3C4DF743-1557-43C0-BF22-CA2C458A98F8}"/>
                </a:ext>
              </a:extLst>
            </p:cNvPr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28">
              <a:extLst>
                <a:ext uri="{FF2B5EF4-FFF2-40B4-BE49-F238E27FC236}">
                  <a16:creationId xmlns="" xmlns:a16="http://schemas.microsoft.com/office/drawing/2014/main" id="{9E60A532-8B84-4F24-B30F-A73CEBB4607E}"/>
                </a:ext>
              </a:extLst>
            </p:cNvPr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29">
              <a:extLst>
                <a:ext uri="{FF2B5EF4-FFF2-40B4-BE49-F238E27FC236}">
                  <a16:creationId xmlns="" xmlns:a16="http://schemas.microsoft.com/office/drawing/2014/main" id="{E2F68839-651C-47D6-A86E-E2593F9B2E84}"/>
                </a:ext>
              </a:extLst>
            </p:cNvPr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0">
              <a:extLst>
                <a:ext uri="{FF2B5EF4-FFF2-40B4-BE49-F238E27FC236}">
                  <a16:creationId xmlns="" xmlns:a16="http://schemas.microsoft.com/office/drawing/2014/main" id="{C0C786C2-4B26-4822-8750-238E59F2BE0D}"/>
                </a:ext>
              </a:extLst>
            </p:cNvPr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31">
              <a:extLst>
                <a:ext uri="{FF2B5EF4-FFF2-40B4-BE49-F238E27FC236}">
                  <a16:creationId xmlns="" xmlns:a16="http://schemas.microsoft.com/office/drawing/2014/main" id="{2E32E74B-992A-4390-8A5B-DE94ED7C5C11}"/>
                </a:ext>
              </a:extLst>
            </p:cNvPr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32">
              <a:extLst>
                <a:ext uri="{FF2B5EF4-FFF2-40B4-BE49-F238E27FC236}">
                  <a16:creationId xmlns="" xmlns:a16="http://schemas.microsoft.com/office/drawing/2014/main" id="{8A012DF4-9F37-40CD-B688-1D03611D0E81}"/>
                </a:ext>
              </a:extLst>
            </p:cNvPr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33">
              <a:extLst>
                <a:ext uri="{FF2B5EF4-FFF2-40B4-BE49-F238E27FC236}">
                  <a16:creationId xmlns="" xmlns:a16="http://schemas.microsoft.com/office/drawing/2014/main" id="{76D11531-9813-4B26-8A9C-FA4843F42AD6}"/>
                </a:ext>
              </a:extLst>
            </p:cNvPr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2A82A3C-A88E-4A31-8768-5578FE5706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2330" y="1495927"/>
            <a:ext cx="3475021" cy="2219136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5DEC9C31-79D2-40E3-8BB3-728FFA310487}"/>
              </a:ext>
            </a:extLst>
          </p:cNvPr>
          <p:cNvSpPr txBox="1"/>
          <p:nvPr/>
        </p:nvSpPr>
        <p:spPr>
          <a:xfrm>
            <a:off x="8482403" y="4319575"/>
            <a:ext cx="32740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350" b="1" i="0" u="none" strike="noStrike" kern="0" cap="none" spc="0" normalizeH="0" baseline="0" noProof="0" dirty="0">
                <a:ln>
                  <a:noFill/>
                </a:ln>
                <a:solidFill>
                  <a:srgbClr val="3A3838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Смысл — объединить людей в общей памяти, выразить уважение к подвигу защитников Отечества и подчеркнуть связь поколений. В публикациях организаторов акция также рассматривается как часть традиции движения «Бессмертный полк России».</a:t>
            </a:r>
            <a:endParaRPr lang="ru-RU" sz="1350" dirty="0"/>
          </a:p>
        </p:txBody>
      </p:sp>
      <p:pic>
        <p:nvPicPr>
          <p:cNvPr id="98" name="object 49">
            <a:extLst>
              <a:ext uri="{FF2B5EF4-FFF2-40B4-BE49-F238E27FC236}">
                <a16:creationId xmlns="" xmlns:a16="http://schemas.microsoft.com/office/drawing/2014/main" id="{44AB69D8-0D24-430E-98EC-2007404E00DC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17051" y="4164980"/>
            <a:ext cx="3415944" cy="2163655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="" xmlns:a16="http://schemas.microsoft.com/office/drawing/2014/main" id="{B3DE282C-8741-45C1-9568-F2204CDC6D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9704" y="4173798"/>
            <a:ext cx="3457457" cy="2163655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="" xmlns:a16="http://schemas.microsoft.com/office/drawing/2014/main" id="{6A8E06CD-5530-463F-AD18-252432B857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985" y="4164980"/>
            <a:ext cx="3332630" cy="2163655"/>
          </a:xfrm>
          <a:prstGeom prst="rect">
            <a:avLst/>
          </a:prstGeom>
        </p:spPr>
      </p:pic>
      <p:pic>
        <p:nvPicPr>
          <p:cNvPr id="109" name="object 12">
            <a:extLst>
              <a:ext uri="{FF2B5EF4-FFF2-40B4-BE49-F238E27FC236}">
                <a16:creationId xmlns="" xmlns:a16="http://schemas.microsoft.com/office/drawing/2014/main" id="{948265B3-A7D2-4AEB-97EA-C5B0C9C91E27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27304" y="1191767"/>
            <a:ext cx="259079" cy="353567"/>
          </a:xfrm>
          <a:prstGeom prst="rect">
            <a:avLst/>
          </a:prstGeom>
        </p:spPr>
      </p:pic>
      <p:pic>
        <p:nvPicPr>
          <p:cNvPr id="110" name="object 10">
            <a:extLst>
              <a:ext uri="{FF2B5EF4-FFF2-40B4-BE49-F238E27FC236}">
                <a16:creationId xmlns="" xmlns:a16="http://schemas.microsoft.com/office/drawing/2014/main" id="{2B78A63B-B4DA-4617-80E3-18EB499AB99E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36448" y="1773935"/>
            <a:ext cx="228600" cy="252984"/>
          </a:xfrm>
          <a:prstGeom prst="rect">
            <a:avLst/>
          </a:prstGeom>
        </p:spPr>
      </p:pic>
      <p:pic>
        <p:nvPicPr>
          <p:cNvPr id="111" name="object 11">
            <a:extLst>
              <a:ext uri="{FF2B5EF4-FFF2-40B4-BE49-F238E27FC236}">
                <a16:creationId xmlns="" xmlns:a16="http://schemas.microsoft.com/office/drawing/2014/main" id="{F7FE5F8A-1CFB-4D43-9F55-4CB38F414C18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96823" y="2444495"/>
            <a:ext cx="326136" cy="329184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DD0219C2-8D1C-4625-A738-50AE8414C3F0}"/>
              </a:ext>
            </a:extLst>
          </p:cNvPr>
          <p:cNvSpPr txBox="1"/>
          <p:nvPr/>
        </p:nvSpPr>
        <p:spPr>
          <a:xfrm>
            <a:off x="4492597" y="1021378"/>
            <a:ext cx="6614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+mj-lt"/>
              </a:rPr>
              <a:t>Ссылка на папку: </a:t>
            </a:r>
            <a:r>
              <a:rPr lang="en-US" sz="1800" dirty="0">
                <a:solidFill>
                  <a:srgbClr val="FF0000"/>
                </a:solidFill>
                <a:latin typeface="+mj-lt"/>
              </a:rPr>
              <a:t>https://cloud.mail.ru/public/V7TR/CvpxKzbY6</a:t>
            </a:r>
            <a:r>
              <a:rPr lang="ru-RU" sz="1800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50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Picture background">
            <a:extLst>
              <a:ext uri="{FF2B5EF4-FFF2-40B4-BE49-F238E27FC236}">
                <a16:creationId xmlns="" xmlns:a16="http://schemas.microsoft.com/office/drawing/2014/main" id="{453498E8-1C52-405D-9C6B-A31BD608B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07" y="4313047"/>
            <a:ext cx="3442545" cy="19244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="" xmlns:a16="http://schemas.microsoft.com/office/drawing/2014/main" id="{9A201D5C-1A93-4F83-8763-3D4654537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4"/>
          <a:stretch/>
        </p:blipFill>
        <p:spPr bwMode="auto">
          <a:xfrm>
            <a:off x="8447279" y="1513331"/>
            <a:ext cx="3389882" cy="2122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object 11"/>
          <p:cNvGrpSpPr/>
          <p:nvPr/>
        </p:nvGrpSpPr>
        <p:grpSpPr>
          <a:xfrm>
            <a:off x="4644824" y="4282056"/>
            <a:ext cx="3493516" cy="1966214"/>
            <a:chOff x="4651248" y="4285487"/>
            <a:chExt cx="3493516" cy="1966214"/>
          </a:xfrm>
        </p:grpSpPr>
        <p:sp>
          <p:nvSpPr>
            <p:cNvPr id="15" name="object 15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1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1" y="67056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1" y="67056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2"/>
                  </a:lnTo>
                  <a:lnTo>
                    <a:pt x="64008" y="1078992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2"/>
                  </a:moveTo>
                  <a:lnTo>
                    <a:pt x="64008" y="1078992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2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2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2" y="67056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2" y="67056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764395" y="1603600"/>
            <a:ext cx="3368566" cy="2070283"/>
            <a:chOff x="4764395" y="1603600"/>
            <a:chExt cx="3368566" cy="2070283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4395" y="1603600"/>
              <a:ext cx="3368566" cy="207028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80677" y="161671"/>
              <a:ext cx="2212975" cy="35166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57183" y="481710"/>
              <a:ext cx="2288286" cy="27241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8351520" y="1481456"/>
            <a:ext cx="3579390" cy="4847179"/>
            <a:chOff x="8351520" y="1481456"/>
            <a:chExt cx="3579390" cy="4847179"/>
          </a:xfrm>
        </p:grpSpPr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57974" y="4297961"/>
              <a:ext cx="3572936" cy="2030674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380475" y="4320540"/>
              <a:ext cx="3477895" cy="1936114"/>
            </a:xfrm>
            <a:custGeom>
              <a:avLst/>
              <a:gdLst/>
              <a:ahLst/>
              <a:cxnLst/>
              <a:rect l="l" t="t" r="r" b="b"/>
              <a:pathLst>
                <a:path w="3477895" h="1936114">
                  <a:moveTo>
                    <a:pt x="325500" y="0"/>
                  </a:moveTo>
                  <a:lnTo>
                    <a:pt x="3477768" y="0"/>
                  </a:lnTo>
                  <a:lnTo>
                    <a:pt x="3477768" y="1610042"/>
                  </a:lnTo>
                  <a:lnTo>
                    <a:pt x="3471418" y="1675536"/>
                  </a:lnTo>
                  <a:lnTo>
                    <a:pt x="3452114" y="1736750"/>
                  </a:lnTo>
                  <a:lnTo>
                    <a:pt x="3422269" y="1791881"/>
                  </a:lnTo>
                  <a:lnTo>
                    <a:pt x="3382391" y="1840179"/>
                  </a:lnTo>
                  <a:lnTo>
                    <a:pt x="3334130" y="1880031"/>
                  </a:lnTo>
                  <a:lnTo>
                    <a:pt x="3279013" y="1909813"/>
                  </a:lnTo>
                  <a:lnTo>
                    <a:pt x="3217799" y="1929142"/>
                  </a:lnTo>
                  <a:lnTo>
                    <a:pt x="3152267" y="1935568"/>
                  </a:lnTo>
                  <a:lnTo>
                    <a:pt x="0" y="1935568"/>
                  </a:lnTo>
                  <a:lnTo>
                    <a:pt x="0" y="325501"/>
                  </a:lnTo>
                  <a:lnTo>
                    <a:pt x="1650" y="292227"/>
                  </a:lnTo>
                  <a:lnTo>
                    <a:pt x="14477" y="228981"/>
                  </a:lnTo>
                  <a:lnTo>
                    <a:pt x="39497" y="170687"/>
                  </a:lnTo>
                  <a:lnTo>
                    <a:pt x="74422" y="118745"/>
                  </a:lnTo>
                  <a:lnTo>
                    <a:pt x="118745" y="74422"/>
                  </a:lnTo>
                  <a:lnTo>
                    <a:pt x="170688" y="39497"/>
                  </a:lnTo>
                  <a:lnTo>
                    <a:pt x="228980" y="14478"/>
                  </a:lnTo>
                  <a:lnTo>
                    <a:pt x="292226" y="1651"/>
                  </a:lnTo>
                  <a:lnTo>
                    <a:pt x="32550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40" y="64008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8"/>
                  </a:moveTo>
                  <a:lnTo>
                    <a:pt x="1082040" y="64008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83354" y="1481456"/>
              <a:ext cx="3533143" cy="2228598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8417051" y="1513331"/>
              <a:ext cx="3420110" cy="2115820"/>
            </a:xfrm>
            <a:custGeom>
              <a:avLst/>
              <a:gdLst/>
              <a:ahLst/>
              <a:cxnLst/>
              <a:rect l="l" t="t" r="r" b="b"/>
              <a:pathLst>
                <a:path w="3420109" h="2115820">
                  <a:moveTo>
                    <a:pt x="352551" y="0"/>
                  </a:moveTo>
                  <a:lnTo>
                    <a:pt x="3419855" y="0"/>
                  </a:lnTo>
                  <a:lnTo>
                    <a:pt x="3419855" y="1762759"/>
                  </a:lnTo>
                  <a:lnTo>
                    <a:pt x="3416637" y="1810595"/>
                  </a:lnTo>
                  <a:lnTo>
                    <a:pt x="3407261" y="1856476"/>
                  </a:lnTo>
                  <a:lnTo>
                    <a:pt x="3392148" y="1899981"/>
                  </a:lnTo>
                  <a:lnTo>
                    <a:pt x="3371718" y="1940691"/>
                  </a:lnTo>
                  <a:lnTo>
                    <a:pt x="3346391" y="1978186"/>
                  </a:lnTo>
                  <a:lnTo>
                    <a:pt x="3316589" y="2012045"/>
                  </a:lnTo>
                  <a:lnTo>
                    <a:pt x="3282730" y="2041847"/>
                  </a:lnTo>
                  <a:lnTo>
                    <a:pt x="3245235" y="2067174"/>
                  </a:lnTo>
                  <a:lnTo>
                    <a:pt x="3204525" y="2087604"/>
                  </a:lnTo>
                  <a:lnTo>
                    <a:pt x="3161020" y="2102717"/>
                  </a:lnTo>
                  <a:lnTo>
                    <a:pt x="3115139" y="2112093"/>
                  </a:lnTo>
                  <a:lnTo>
                    <a:pt x="3067304" y="2115311"/>
                  </a:lnTo>
                  <a:lnTo>
                    <a:pt x="0" y="2115311"/>
                  </a:lnTo>
                  <a:lnTo>
                    <a:pt x="0" y="352551"/>
                  </a:lnTo>
                  <a:lnTo>
                    <a:pt x="3218" y="304716"/>
                  </a:lnTo>
                  <a:lnTo>
                    <a:pt x="12594" y="258835"/>
                  </a:lnTo>
                  <a:lnTo>
                    <a:pt x="27707" y="215330"/>
                  </a:lnTo>
                  <a:lnTo>
                    <a:pt x="48137" y="174620"/>
                  </a:lnTo>
                  <a:lnTo>
                    <a:pt x="73464" y="137125"/>
                  </a:lnTo>
                  <a:lnTo>
                    <a:pt x="103266" y="103266"/>
                  </a:lnTo>
                  <a:lnTo>
                    <a:pt x="137125" y="73464"/>
                  </a:lnTo>
                  <a:lnTo>
                    <a:pt x="174620" y="48137"/>
                  </a:lnTo>
                  <a:lnTo>
                    <a:pt x="215330" y="27707"/>
                  </a:lnTo>
                  <a:lnTo>
                    <a:pt x="258835" y="12594"/>
                  </a:lnTo>
                  <a:lnTo>
                    <a:pt x="304716" y="3218"/>
                  </a:lnTo>
                  <a:lnTo>
                    <a:pt x="35255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/>
          <p:cNvGrpSpPr/>
          <p:nvPr/>
        </p:nvGrpSpPr>
        <p:grpSpPr>
          <a:xfrm>
            <a:off x="8403335" y="1466088"/>
            <a:ext cx="3469004" cy="2219325"/>
            <a:chOff x="8403335" y="1466088"/>
            <a:chExt cx="3469004" cy="2219325"/>
          </a:xfrm>
        </p:grpSpPr>
        <p:sp>
          <p:nvSpPr>
            <p:cNvPr id="69" name="object 69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3372046" y="-65116"/>
            <a:ext cx="4953000" cy="1241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534035" algn="ctr">
              <a:lnSpc>
                <a:spcPct val="100000"/>
              </a:lnSpc>
              <a:spcBef>
                <a:spcPts val="105"/>
              </a:spcBef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«Лица Победы» (федеральный проект)</a:t>
            </a:r>
            <a:r>
              <a:rPr lang="ru-RU" sz="28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8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4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https://historydepositarium.ru/</a:t>
            </a:r>
            <a:endParaRPr b="1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79" name="object 2">
            <a:extLst>
              <a:ext uri="{FF2B5EF4-FFF2-40B4-BE49-F238E27FC236}">
                <a16:creationId xmlns="" xmlns:a16="http://schemas.microsoft.com/office/drawing/2014/main" id="{EE304227-25EA-4BC7-9A7C-3A8A1C5D366D}"/>
              </a:ext>
            </a:extLst>
          </p:cNvPr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80" name="object 3">
              <a:extLst>
                <a:ext uri="{FF2B5EF4-FFF2-40B4-BE49-F238E27FC236}">
                  <a16:creationId xmlns="" xmlns:a16="http://schemas.microsoft.com/office/drawing/2014/main" id="{02944E14-7D92-4F44-9388-2BD9F2472508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81" name="object 4">
              <a:extLst>
                <a:ext uri="{FF2B5EF4-FFF2-40B4-BE49-F238E27FC236}">
                  <a16:creationId xmlns="" xmlns:a16="http://schemas.microsoft.com/office/drawing/2014/main" id="{85CE1231-E57F-4737-B432-2DB9A176686A}"/>
                </a:ext>
              </a:extLst>
            </p:cNvPr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5">
              <a:extLst>
                <a:ext uri="{FF2B5EF4-FFF2-40B4-BE49-F238E27FC236}">
                  <a16:creationId xmlns="" xmlns:a16="http://schemas.microsoft.com/office/drawing/2014/main" id="{9F97C617-FC3D-4E21-8D54-F3D0561FDF08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83" name="object 6">
              <a:extLst>
                <a:ext uri="{FF2B5EF4-FFF2-40B4-BE49-F238E27FC236}">
                  <a16:creationId xmlns="" xmlns:a16="http://schemas.microsoft.com/office/drawing/2014/main" id="{2CEEA690-30F9-4CFC-BC91-699A58E51F46}"/>
                </a:ext>
              </a:extLst>
            </p:cNvPr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">
            <a:extLst>
              <a:ext uri="{FF2B5EF4-FFF2-40B4-BE49-F238E27FC236}">
                <a16:creationId xmlns="" xmlns:a16="http://schemas.microsoft.com/office/drawing/2014/main" id="{0AA43882-F652-4433-927F-58B9C6D58205}"/>
              </a:ext>
            </a:extLst>
          </p:cNvPr>
          <p:cNvSpPr txBox="1"/>
          <p:nvPr/>
        </p:nvSpPr>
        <p:spPr>
          <a:xfrm>
            <a:off x="-236347" y="982780"/>
            <a:ext cx="4977637" cy="26012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lang="ru-RU" sz="1200" b="1" dirty="0">
                <a:solidFill>
                  <a:srgbClr val="3A3838"/>
                </a:solidFill>
                <a:latin typeface="Courier New"/>
                <a:cs typeface="Courier New"/>
              </a:rPr>
              <a:t>Республика Башкортостан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lang="ru-RU" sz="1300" b="1" dirty="0">
                <a:solidFill>
                  <a:srgbClr val="3A3838"/>
                </a:solidFill>
                <a:latin typeface="Courier New"/>
                <a:cs typeface="Courier New"/>
              </a:rPr>
              <a:t>семьи, школьники, студенты, педагоги, музеи, общественные организации и все желающие, кто хочет сохранить историю своих родственников. Проект имеет международный статус.</a:t>
            </a:r>
            <a:endParaRPr sz="1300" dirty="0">
              <a:latin typeface="Courier New"/>
              <a:cs typeface="Courier New"/>
            </a:endParaRPr>
          </a:p>
        </p:txBody>
      </p:sp>
      <p:pic>
        <p:nvPicPr>
          <p:cNvPr id="85" name="object 12">
            <a:extLst>
              <a:ext uri="{FF2B5EF4-FFF2-40B4-BE49-F238E27FC236}">
                <a16:creationId xmlns="" xmlns:a16="http://schemas.microsoft.com/office/drawing/2014/main" id="{C080AA80-0E9F-407C-AE0C-8E3F3ACF668E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88100" y="1046473"/>
            <a:ext cx="259079" cy="353567"/>
          </a:xfrm>
          <a:prstGeom prst="rect">
            <a:avLst/>
          </a:prstGeom>
        </p:spPr>
      </p:pic>
      <p:pic>
        <p:nvPicPr>
          <p:cNvPr id="86" name="object 10">
            <a:extLst>
              <a:ext uri="{FF2B5EF4-FFF2-40B4-BE49-F238E27FC236}">
                <a16:creationId xmlns="" xmlns:a16="http://schemas.microsoft.com/office/drawing/2014/main" id="{EB7653E0-D62A-4C73-B9F8-CE3A0BDCD6F0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18579" y="1670430"/>
            <a:ext cx="228600" cy="252984"/>
          </a:xfrm>
          <a:prstGeom prst="rect">
            <a:avLst/>
          </a:prstGeom>
        </p:spPr>
      </p:pic>
      <p:pic>
        <p:nvPicPr>
          <p:cNvPr id="87" name="object 11">
            <a:extLst>
              <a:ext uri="{FF2B5EF4-FFF2-40B4-BE49-F238E27FC236}">
                <a16:creationId xmlns="" xmlns:a16="http://schemas.microsoft.com/office/drawing/2014/main" id="{D2F0E178-FFEB-4ECF-9534-65A6A823D868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54571" y="2326116"/>
            <a:ext cx="326136" cy="329184"/>
          </a:xfrm>
          <a:prstGeom prst="rect">
            <a:avLst/>
          </a:prstGeom>
        </p:spPr>
      </p:pic>
      <p:sp>
        <p:nvSpPr>
          <p:cNvPr id="88" name="object 61">
            <a:extLst>
              <a:ext uri="{FF2B5EF4-FFF2-40B4-BE49-F238E27FC236}">
                <a16:creationId xmlns="" xmlns:a16="http://schemas.microsoft.com/office/drawing/2014/main" id="{BCBD94D2-9A45-48AD-A818-1FB62CC71EF5}"/>
              </a:ext>
            </a:extLst>
          </p:cNvPr>
          <p:cNvSpPr txBox="1"/>
          <p:nvPr/>
        </p:nvSpPr>
        <p:spPr>
          <a:xfrm>
            <a:off x="917447" y="2039111"/>
            <a:ext cx="2663953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23 апреля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90" name="object 7">
            <a:extLst>
              <a:ext uri="{FF2B5EF4-FFF2-40B4-BE49-F238E27FC236}">
                <a16:creationId xmlns="" xmlns:a16="http://schemas.microsoft.com/office/drawing/2014/main" id="{86FE89CE-0BC2-498A-8718-0B335FC2F8C8}"/>
              </a:ext>
            </a:extLst>
          </p:cNvPr>
          <p:cNvSpPr txBox="1"/>
          <p:nvPr/>
        </p:nvSpPr>
        <p:spPr>
          <a:xfrm>
            <a:off x="431087" y="3689721"/>
            <a:ext cx="3945109" cy="241579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715"/>
              </a:spcBef>
            </a:pPr>
            <a:r>
              <a:rPr sz="1600" b="1" spc="-10" dirty="0">
                <a:solidFill>
                  <a:srgbClr val="767070"/>
                </a:solidFill>
                <a:latin typeface="Courier New"/>
                <a:cs typeface="Courier New"/>
              </a:rPr>
              <a:t>Формат:</a:t>
            </a:r>
            <a:endParaRPr sz="1600" dirty="0">
              <a:latin typeface="Courier New"/>
              <a:cs typeface="Courier New"/>
            </a:endParaRP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сбор и размещение фотографий, биографий, воспоминаний и архивных материалов в электронном историческом депозитарии Музея Победы. 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600" b="1" dirty="0">
                <a:solidFill>
                  <a:srgbClr val="7C7676"/>
                </a:solidFill>
                <a:latin typeface="Courier New"/>
                <a:cs typeface="Courier New"/>
              </a:rPr>
              <a:t>Ключевая идея: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spc="-10" dirty="0">
                <a:solidFill>
                  <a:srgbClr val="3A3838"/>
                </a:solidFill>
                <a:latin typeface="Courier New"/>
                <a:cs typeface="Courier New"/>
              </a:rPr>
              <a:t>сохранить память не только о солдатах, но и о медсёстрах, инженерах, рабочих, детях войны и тружениках тыла.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9ED4DA4D-E44A-451F-91A0-16B561B0DA11}"/>
              </a:ext>
            </a:extLst>
          </p:cNvPr>
          <p:cNvSpPr txBox="1"/>
          <p:nvPr/>
        </p:nvSpPr>
        <p:spPr>
          <a:xfrm>
            <a:off x="4867951" y="1677091"/>
            <a:ext cx="3126181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«Лица Победы» — федеральный проект Музея Победы по сохранению семейных историй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 героях войны. Участники проекта размещают фотографии, документы и воспоминания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 своих родственниках,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чтобы сохранить память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 поколении Победителей.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E7319842-974E-415E-93A1-6B8B62A1F124}"/>
              </a:ext>
            </a:extLst>
          </p:cNvPr>
          <p:cNvSpPr txBox="1"/>
          <p:nvPr/>
        </p:nvSpPr>
        <p:spPr>
          <a:xfrm>
            <a:off x="8546142" y="4564540"/>
            <a:ext cx="32449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0" dirty="0">
                <a:solidFill>
                  <a:srgbClr val="3A38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Участники проекта создадут самый крупнейший банк данных фото и текстовых документов, отражающих роль каждого, </a:t>
            </a:r>
          </a:p>
          <a:p>
            <a:r>
              <a:rPr lang="ru-RU" sz="1400" b="1" i="0" dirty="0">
                <a:solidFill>
                  <a:srgbClr val="3A38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кто внес свой вклад </a:t>
            </a:r>
          </a:p>
          <a:p>
            <a:r>
              <a:rPr lang="ru-RU" sz="1400" b="1" i="0" dirty="0">
                <a:solidFill>
                  <a:srgbClr val="3A38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в Великую Победу</a:t>
            </a:r>
            <a:endParaRPr lang="ru-RU" sz="1400" b="1" dirty="0">
              <a:solidFill>
                <a:srgbClr val="3A3838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669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76">
            <a:extLst>
              <a:ext uri="{FF2B5EF4-FFF2-40B4-BE49-F238E27FC236}">
                <a16:creationId xmlns="" xmlns:a16="http://schemas.microsoft.com/office/drawing/2014/main" id="{BC345BD7-4071-409E-BFC5-A45926432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017" y="4148709"/>
            <a:ext cx="3606165" cy="2400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Picture background">
            <a:extLst>
              <a:ext uri="{FF2B5EF4-FFF2-40B4-BE49-F238E27FC236}">
                <a16:creationId xmlns="" xmlns:a16="http://schemas.microsoft.com/office/drawing/2014/main" id="{53FEF6B8-4FDB-41F5-B6D3-646F4A534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938" y="4148709"/>
            <a:ext cx="3388215" cy="2400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D0889D6-9CE5-4CCC-B79B-3CB63C06A4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4" r="-48" b="5059"/>
          <a:stretch/>
        </p:blipFill>
        <p:spPr bwMode="auto">
          <a:xfrm>
            <a:off x="8361172" y="1326006"/>
            <a:ext cx="3411981" cy="26927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AB68B962-0108-4E9A-94D1-88E1A10AFF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0" b="6611"/>
          <a:stretch/>
        </p:blipFill>
        <p:spPr bwMode="auto">
          <a:xfrm>
            <a:off x="4607178" y="1336547"/>
            <a:ext cx="3542793" cy="26917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object 2"/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3" name="object 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1087" y="3689721"/>
            <a:ext cx="3945109" cy="2995948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715"/>
              </a:spcBef>
            </a:pPr>
            <a:r>
              <a:rPr sz="1600" b="1" spc="-10" dirty="0">
                <a:solidFill>
                  <a:srgbClr val="767070"/>
                </a:solidFill>
                <a:latin typeface="Courier New"/>
                <a:cs typeface="Courier New"/>
              </a:rPr>
              <a:t>Формат:</a:t>
            </a:r>
            <a:endParaRPr sz="1600" dirty="0">
              <a:latin typeface="Courier New"/>
              <a:cs typeface="Courier New"/>
            </a:endParaRP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Оформление окон зданий (школ, домов, учреждений) портретами ветеранов</a:t>
            </a:r>
            <a:r>
              <a:rPr lang="ru-RU" sz="1300" spc="-10" dirty="0">
                <a:latin typeface="Courier New"/>
                <a:cs typeface="Courier New"/>
              </a:rPr>
              <a:t>.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600" b="1" dirty="0">
                <a:solidFill>
                  <a:srgbClr val="7C7676"/>
                </a:solidFill>
                <a:latin typeface="Courier New"/>
                <a:cs typeface="Courier New"/>
              </a:rPr>
              <a:t>Размер портрета:</a:t>
            </a:r>
            <a:endParaRPr sz="1600" b="1" dirty="0">
              <a:solidFill>
                <a:srgbClr val="7C7676"/>
              </a:solidFill>
              <a:latin typeface="Courier New"/>
              <a:cs typeface="Courier New"/>
            </a:endParaRP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spc="-10" dirty="0">
                <a:latin typeface="Courier New"/>
                <a:cs typeface="Courier New"/>
              </a:rPr>
              <a:t>А3 или А4.</a:t>
            </a:r>
          </a:p>
          <a:p>
            <a:pPr marL="12065" marR="10668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600" b="1" dirty="0">
                <a:solidFill>
                  <a:srgbClr val="7C7676"/>
                </a:solidFill>
                <a:latin typeface="Courier New"/>
                <a:cs typeface="Courier New"/>
              </a:rPr>
              <a:t>Кто может быть изображён: </a:t>
            </a:r>
            <a:endParaRPr lang="ru-RU" sz="1600" spc="-10" dirty="0">
              <a:latin typeface="Courier New"/>
              <a:cs typeface="Courier New"/>
            </a:endParaRP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Фронтовики, труженики тыла, блокадники.</a:t>
            </a: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Дети войны, узники концлагерей.</a:t>
            </a: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Партизаны, подпольщики.</a:t>
            </a: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Погибшие в локальных конфликтах.</a:t>
            </a:r>
            <a:endParaRPr sz="1300" dirty="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81455"/>
            <a:ext cx="4392295" cy="26765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все</a:t>
            </a:r>
            <a:r>
              <a:rPr sz="1200" b="1" spc="-3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субъекты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Российской</a:t>
            </a:r>
            <a:r>
              <a:rPr sz="1200" b="1" spc="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Федерации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школьники</a:t>
            </a:r>
            <a:r>
              <a:rPr sz="1300" b="1" spc="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воспитанники,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родители,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ветераны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боевых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действий,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представителей</a:t>
            </a:r>
            <a:r>
              <a:rPr sz="1300" b="1" spc="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военно-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патриотических</a:t>
            </a:r>
            <a:r>
              <a:rPr sz="13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объединений</a:t>
            </a:r>
            <a:endParaRPr sz="1300" dirty="0">
              <a:latin typeface="Courier New"/>
              <a:cs typeface="Courier New"/>
            </a:endParaRPr>
          </a:p>
          <a:p>
            <a:pPr marL="892175">
              <a:lnSpc>
                <a:spcPts val="1390"/>
              </a:lnSpc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общественных</a:t>
            </a:r>
            <a:r>
              <a:rPr sz="1300" b="1" spc="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организаций</a:t>
            </a:r>
            <a:endParaRPr sz="1300" dirty="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2191999" cy="6589903"/>
            <a:chOff x="0" y="0"/>
            <a:chExt cx="12191999" cy="6589903"/>
          </a:xfrm>
        </p:grpSpPr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6448" y="1773935"/>
              <a:ext cx="228600" cy="2529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6823" y="2444495"/>
              <a:ext cx="326136" cy="3291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7304" y="1191767"/>
              <a:ext cx="259079" cy="3535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585715" y="1336547"/>
              <a:ext cx="3581400" cy="2691765"/>
            </a:xfrm>
            <a:custGeom>
              <a:avLst/>
              <a:gdLst/>
              <a:ahLst/>
              <a:cxnLst/>
              <a:rect l="l" t="t" r="r" b="b"/>
              <a:pathLst>
                <a:path w="3581400" h="2691765">
                  <a:moveTo>
                    <a:pt x="457454" y="0"/>
                  </a:moveTo>
                  <a:lnTo>
                    <a:pt x="3581400" y="0"/>
                  </a:lnTo>
                  <a:lnTo>
                    <a:pt x="3581400" y="2234184"/>
                  </a:lnTo>
                  <a:lnTo>
                    <a:pt x="3578987" y="2280412"/>
                  </a:lnTo>
                  <a:lnTo>
                    <a:pt x="3572002" y="2326259"/>
                  </a:lnTo>
                  <a:lnTo>
                    <a:pt x="3560953" y="2370074"/>
                  </a:lnTo>
                  <a:lnTo>
                    <a:pt x="3545459" y="2412238"/>
                  </a:lnTo>
                  <a:lnTo>
                    <a:pt x="3526282" y="2451862"/>
                  </a:lnTo>
                  <a:lnTo>
                    <a:pt x="3503294" y="2489962"/>
                  </a:lnTo>
                  <a:lnTo>
                    <a:pt x="3477133" y="2525141"/>
                  </a:lnTo>
                  <a:lnTo>
                    <a:pt x="3447288" y="2557526"/>
                  </a:lnTo>
                  <a:lnTo>
                    <a:pt x="3415030" y="2586863"/>
                  </a:lnTo>
                  <a:lnTo>
                    <a:pt x="3379851" y="2613533"/>
                  </a:lnTo>
                  <a:lnTo>
                    <a:pt x="3342132" y="2636393"/>
                  </a:lnTo>
                  <a:lnTo>
                    <a:pt x="3302000" y="2655697"/>
                  </a:lnTo>
                  <a:lnTo>
                    <a:pt x="3259836" y="2671191"/>
                  </a:lnTo>
                  <a:lnTo>
                    <a:pt x="3216020" y="2682240"/>
                  </a:lnTo>
                  <a:lnTo>
                    <a:pt x="3170682" y="2689225"/>
                  </a:lnTo>
                  <a:lnTo>
                    <a:pt x="3124327" y="2691638"/>
                  </a:lnTo>
                  <a:lnTo>
                    <a:pt x="0" y="2691638"/>
                  </a:lnTo>
                  <a:lnTo>
                    <a:pt x="0" y="457453"/>
                  </a:lnTo>
                  <a:lnTo>
                    <a:pt x="2412" y="411225"/>
                  </a:lnTo>
                  <a:lnTo>
                    <a:pt x="9398" y="365378"/>
                  </a:lnTo>
                  <a:lnTo>
                    <a:pt x="20447" y="321563"/>
                  </a:lnTo>
                  <a:lnTo>
                    <a:pt x="36068" y="279400"/>
                  </a:lnTo>
                  <a:lnTo>
                    <a:pt x="55245" y="239775"/>
                  </a:lnTo>
                  <a:lnTo>
                    <a:pt x="78105" y="201675"/>
                  </a:lnTo>
                  <a:lnTo>
                    <a:pt x="104775" y="166497"/>
                  </a:lnTo>
                  <a:lnTo>
                    <a:pt x="134238" y="134238"/>
                  </a:lnTo>
                  <a:lnTo>
                    <a:pt x="166497" y="104775"/>
                  </a:lnTo>
                  <a:lnTo>
                    <a:pt x="201675" y="78104"/>
                  </a:lnTo>
                  <a:lnTo>
                    <a:pt x="239775" y="55244"/>
                  </a:lnTo>
                  <a:lnTo>
                    <a:pt x="279400" y="36067"/>
                  </a:lnTo>
                  <a:lnTo>
                    <a:pt x="321563" y="20447"/>
                  </a:lnTo>
                  <a:lnTo>
                    <a:pt x="365379" y="9398"/>
                  </a:lnTo>
                  <a:lnTo>
                    <a:pt x="411225" y="2412"/>
                  </a:lnTo>
                  <a:lnTo>
                    <a:pt x="457454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71331" y="4131564"/>
              <a:ext cx="3368675" cy="2435860"/>
            </a:xfrm>
            <a:custGeom>
              <a:avLst/>
              <a:gdLst/>
              <a:ahLst/>
              <a:cxnLst/>
              <a:rect l="l" t="t" r="r" b="b"/>
              <a:pathLst>
                <a:path w="3368675" h="2435859">
                  <a:moveTo>
                    <a:pt x="415036" y="0"/>
                  </a:moveTo>
                  <a:lnTo>
                    <a:pt x="3368294" y="0"/>
                  </a:lnTo>
                  <a:lnTo>
                    <a:pt x="3368294" y="2020646"/>
                  </a:lnTo>
                  <a:lnTo>
                    <a:pt x="3366262" y="2062607"/>
                  </a:lnTo>
                  <a:lnTo>
                    <a:pt x="3359785" y="2104009"/>
                  </a:lnTo>
                  <a:lnTo>
                    <a:pt x="3349879" y="2143785"/>
                  </a:lnTo>
                  <a:lnTo>
                    <a:pt x="3335909" y="2182063"/>
                  </a:lnTo>
                  <a:lnTo>
                    <a:pt x="3318256" y="2218194"/>
                  </a:lnTo>
                  <a:lnTo>
                    <a:pt x="3297301" y="2252611"/>
                  </a:lnTo>
                  <a:lnTo>
                    <a:pt x="3273552" y="2284615"/>
                  </a:lnTo>
                  <a:lnTo>
                    <a:pt x="3246882" y="2314194"/>
                  </a:lnTo>
                  <a:lnTo>
                    <a:pt x="3217291" y="2340889"/>
                  </a:lnTo>
                  <a:lnTo>
                    <a:pt x="3185287" y="2364663"/>
                  </a:lnTo>
                  <a:lnTo>
                    <a:pt x="3151251" y="2385618"/>
                  </a:lnTo>
                  <a:lnTo>
                    <a:pt x="3114675" y="2402840"/>
                  </a:lnTo>
                  <a:lnTo>
                    <a:pt x="3076956" y="2417203"/>
                  </a:lnTo>
                  <a:lnTo>
                    <a:pt x="3037078" y="2427071"/>
                  </a:lnTo>
                  <a:lnTo>
                    <a:pt x="2995676" y="2433637"/>
                  </a:lnTo>
                  <a:lnTo>
                    <a:pt x="2953639" y="2435669"/>
                  </a:lnTo>
                  <a:lnTo>
                    <a:pt x="0" y="2435669"/>
                  </a:lnTo>
                  <a:lnTo>
                    <a:pt x="0" y="415036"/>
                  </a:lnTo>
                  <a:lnTo>
                    <a:pt x="2032" y="373125"/>
                  </a:lnTo>
                  <a:lnTo>
                    <a:pt x="8636" y="331724"/>
                  </a:lnTo>
                  <a:lnTo>
                    <a:pt x="18415" y="291846"/>
                  </a:lnTo>
                  <a:lnTo>
                    <a:pt x="32893" y="253619"/>
                  </a:lnTo>
                  <a:lnTo>
                    <a:pt x="50038" y="217550"/>
                  </a:lnTo>
                  <a:lnTo>
                    <a:pt x="70993" y="183006"/>
                  </a:lnTo>
                  <a:lnTo>
                    <a:pt x="94742" y="151003"/>
                  </a:lnTo>
                  <a:lnTo>
                    <a:pt x="121539" y="121538"/>
                  </a:lnTo>
                  <a:lnTo>
                    <a:pt x="151002" y="94742"/>
                  </a:lnTo>
                  <a:lnTo>
                    <a:pt x="183007" y="70993"/>
                  </a:lnTo>
                  <a:lnTo>
                    <a:pt x="217550" y="50037"/>
                  </a:lnTo>
                  <a:lnTo>
                    <a:pt x="253619" y="32893"/>
                  </a:lnTo>
                  <a:lnTo>
                    <a:pt x="291846" y="18415"/>
                  </a:lnTo>
                  <a:lnTo>
                    <a:pt x="331724" y="8636"/>
                  </a:lnTo>
                  <a:lnTo>
                    <a:pt x="373125" y="2031"/>
                  </a:lnTo>
                  <a:lnTo>
                    <a:pt x="415036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37804" y="1306067"/>
              <a:ext cx="3435350" cy="2715895"/>
            </a:xfrm>
            <a:custGeom>
              <a:avLst/>
              <a:gdLst/>
              <a:ahLst/>
              <a:cxnLst/>
              <a:rect l="l" t="t" r="r" b="b"/>
              <a:pathLst>
                <a:path w="3435350" h="2715895">
                  <a:moveTo>
                    <a:pt x="461391" y="0"/>
                  </a:moveTo>
                  <a:lnTo>
                    <a:pt x="3435350" y="0"/>
                  </a:lnTo>
                  <a:lnTo>
                    <a:pt x="3435350" y="2254377"/>
                  </a:lnTo>
                  <a:lnTo>
                    <a:pt x="3432937" y="2301494"/>
                  </a:lnTo>
                  <a:lnTo>
                    <a:pt x="3425952" y="2347341"/>
                  </a:lnTo>
                  <a:lnTo>
                    <a:pt x="3414522" y="2391537"/>
                  </a:lnTo>
                  <a:lnTo>
                    <a:pt x="3399028" y="2434082"/>
                  </a:lnTo>
                  <a:lnTo>
                    <a:pt x="3379724" y="2474214"/>
                  </a:lnTo>
                  <a:lnTo>
                    <a:pt x="3356482" y="2512187"/>
                  </a:lnTo>
                  <a:lnTo>
                    <a:pt x="3329813" y="2547747"/>
                  </a:lnTo>
                  <a:lnTo>
                    <a:pt x="3299968" y="2580513"/>
                  </a:lnTo>
                  <a:lnTo>
                    <a:pt x="3267329" y="2610358"/>
                  </a:lnTo>
                  <a:lnTo>
                    <a:pt x="3231769" y="2636901"/>
                  </a:lnTo>
                  <a:lnTo>
                    <a:pt x="3193669" y="2660269"/>
                  </a:lnTo>
                  <a:lnTo>
                    <a:pt x="3153155" y="2679446"/>
                  </a:lnTo>
                  <a:lnTo>
                    <a:pt x="3110992" y="2695067"/>
                  </a:lnTo>
                  <a:lnTo>
                    <a:pt x="3066415" y="2706497"/>
                  </a:lnTo>
                  <a:lnTo>
                    <a:pt x="3020695" y="2713482"/>
                  </a:lnTo>
                  <a:lnTo>
                    <a:pt x="2973959" y="2715895"/>
                  </a:lnTo>
                  <a:lnTo>
                    <a:pt x="0" y="2715895"/>
                  </a:lnTo>
                  <a:lnTo>
                    <a:pt x="0" y="461391"/>
                  </a:lnTo>
                  <a:lnTo>
                    <a:pt x="2413" y="414782"/>
                  </a:lnTo>
                  <a:lnTo>
                    <a:pt x="9398" y="368935"/>
                  </a:lnTo>
                  <a:lnTo>
                    <a:pt x="20827" y="324358"/>
                  </a:lnTo>
                  <a:lnTo>
                    <a:pt x="36322" y="282194"/>
                  </a:lnTo>
                  <a:lnTo>
                    <a:pt x="55625" y="241681"/>
                  </a:lnTo>
                  <a:lnTo>
                    <a:pt x="78994" y="203708"/>
                  </a:lnTo>
                  <a:lnTo>
                    <a:pt x="105537" y="168021"/>
                  </a:lnTo>
                  <a:lnTo>
                    <a:pt x="135381" y="135382"/>
                  </a:lnTo>
                  <a:lnTo>
                    <a:pt x="168021" y="105537"/>
                  </a:lnTo>
                  <a:lnTo>
                    <a:pt x="203707" y="78994"/>
                  </a:lnTo>
                  <a:lnTo>
                    <a:pt x="241680" y="55626"/>
                  </a:lnTo>
                  <a:lnTo>
                    <a:pt x="282194" y="36322"/>
                  </a:lnTo>
                  <a:lnTo>
                    <a:pt x="324357" y="20828"/>
                  </a:lnTo>
                  <a:lnTo>
                    <a:pt x="368935" y="9398"/>
                  </a:lnTo>
                  <a:lnTo>
                    <a:pt x="414781" y="2412"/>
                  </a:lnTo>
                  <a:lnTo>
                    <a:pt x="46139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85715" y="4140708"/>
              <a:ext cx="3606165" cy="2408555"/>
            </a:xfrm>
            <a:custGeom>
              <a:avLst/>
              <a:gdLst/>
              <a:ahLst/>
              <a:cxnLst/>
              <a:rect l="l" t="t" r="r" b="b"/>
              <a:pathLst>
                <a:path w="3606165" h="2408554">
                  <a:moveTo>
                    <a:pt x="410210" y="0"/>
                  </a:moveTo>
                  <a:lnTo>
                    <a:pt x="3606038" y="0"/>
                  </a:lnTo>
                  <a:lnTo>
                    <a:pt x="3606038" y="1998027"/>
                  </a:lnTo>
                  <a:lnTo>
                    <a:pt x="3604006" y="2039543"/>
                  </a:lnTo>
                  <a:lnTo>
                    <a:pt x="3597910" y="2080234"/>
                  </a:lnTo>
                  <a:lnTo>
                    <a:pt x="3587623" y="2119680"/>
                  </a:lnTo>
                  <a:lnTo>
                    <a:pt x="3573653" y="2157425"/>
                  </a:lnTo>
                  <a:lnTo>
                    <a:pt x="3556381" y="2193544"/>
                  </a:lnTo>
                  <a:lnTo>
                    <a:pt x="3535807" y="2227211"/>
                  </a:lnTo>
                  <a:lnTo>
                    <a:pt x="3512439" y="2258834"/>
                  </a:lnTo>
                  <a:lnTo>
                    <a:pt x="3485768" y="2287993"/>
                  </a:lnTo>
                  <a:lnTo>
                    <a:pt x="3456559" y="2314676"/>
                  </a:lnTo>
                  <a:lnTo>
                    <a:pt x="3424936" y="2338095"/>
                  </a:lnTo>
                  <a:lnTo>
                    <a:pt x="3391281" y="2358618"/>
                  </a:lnTo>
                  <a:lnTo>
                    <a:pt x="3355213" y="2375865"/>
                  </a:lnTo>
                  <a:lnTo>
                    <a:pt x="3317493" y="2389809"/>
                  </a:lnTo>
                  <a:lnTo>
                    <a:pt x="3277997" y="2400084"/>
                  </a:lnTo>
                  <a:lnTo>
                    <a:pt x="3237357" y="2406243"/>
                  </a:lnTo>
                  <a:lnTo>
                    <a:pt x="3195828" y="2408288"/>
                  </a:lnTo>
                  <a:lnTo>
                    <a:pt x="0" y="2408288"/>
                  </a:lnTo>
                  <a:lnTo>
                    <a:pt x="0" y="410210"/>
                  </a:lnTo>
                  <a:lnTo>
                    <a:pt x="2032" y="368681"/>
                  </a:lnTo>
                  <a:lnTo>
                    <a:pt x="8255" y="328041"/>
                  </a:lnTo>
                  <a:lnTo>
                    <a:pt x="18414" y="288544"/>
                  </a:lnTo>
                  <a:lnTo>
                    <a:pt x="32385" y="250825"/>
                  </a:lnTo>
                  <a:lnTo>
                    <a:pt x="49657" y="214757"/>
                  </a:lnTo>
                  <a:lnTo>
                    <a:pt x="70231" y="181102"/>
                  </a:lnTo>
                  <a:lnTo>
                    <a:pt x="93599" y="149479"/>
                  </a:lnTo>
                  <a:lnTo>
                    <a:pt x="120269" y="120269"/>
                  </a:lnTo>
                  <a:lnTo>
                    <a:pt x="149479" y="93599"/>
                  </a:lnTo>
                  <a:lnTo>
                    <a:pt x="181101" y="70231"/>
                  </a:lnTo>
                  <a:lnTo>
                    <a:pt x="214757" y="49657"/>
                  </a:lnTo>
                  <a:lnTo>
                    <a:pt x="250825" y="32385"/>
                  </a:lnTo>
                  <a:lnTo>
                    <a:pt x="288544" y="18415"/>
                  </a:lnTo>
                  <a:lnTo>
                    <a:pt x="328041" y="8255"/>
                  </a:lnTo>
                  <a:lnTo>
                    <a:pt x="368681" y="2032"/>
                  </a:lnTo>
                  <a:lnTo>
                    <a:pt x="410210" y="0"/>
                  </a:lnTo>
                  <a:close/>
                </a:path>
              </a:pathLst>
            </a:custGeom>
            <a:ln w="2743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1082039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39" y="64008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0" y="64008"/>
                  </a:moveTo>
                  <a:lnTo>
                    <a:pt x="1082039" y="64008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1082039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39" y="64007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0" y="64007"/>
                  </a:moveTo>
                  <a:lnTo>
                    <a:pt x="1082039" y="64007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917447" y="2039111"/>
            <a:ext cx="1774189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64" name="object 6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80677" y="161670"/>
              <a:ext cx="2212975" cy="35166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57183" y="481711"/>
              <a:ext cx="2288286" cy="27241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68" name="object 47">
            <a:extLst>
              <a:ext uri="{FF2B5EF4-FFF2-40B4-BE49-F238E27FC236}">
                <a16:creationId xmlns="" xmlns:a16="http://schemas.microsoft.com/office/drawing/2014/main" id="{38A10158-BC35-4F11-9AF7-5E48DDF531B8}"/>
              </a:ext>
            </a:extLst>
          </p:cNvPr>
          <p:cNvSpPr txBox="1">
            <a:spLocks/>
          </p:cNvSpPr>
          <p:nvPr/>
        </p:nvSpPr>
        <p:spPr>
          <a:xfrm>
            <a:off x="3217302" y="49887"/>
            <a:ext cx="5452747" cy="14567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534035" algn="ctr">
              <a:spcBef>
                <a:spcPts val="105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Окна Победы — Окна Памяти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dirty="0">
                <a:solidFill>
                  <a:srgbClr val="3A3838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endParaRPr lang="ru-RU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9884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6215"/>
            <a:ext cx="4262755" cy="5892165"/>
            <a:chOff x="0" y="966215"/>
            <a:chExt cx="4262755" cy="58921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56003"/>
              <a:ext cx="4243387" cy="5701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164335"/>
              <a:ext cx="4142740" cy="5694045"/>
            </a:xfrm>
            <a:custGeom>
              <a:avLst/>
              <a:gdLst/>
              <a:ahLst/>
              <a:cxnLst/>
              <a:rect l="l" t="t" r="r" b="b"/>
              <a:pathLst>
                <a:path w="4142740" h="5694045">
                  <a:moveTo>
                    <a:pt x="0" y="5693664"/>
                  </a:moveTo>
                  <a:lnTo>
                    <a:pt x="4142232" y="5693664"/>
                  </a:lnTo>
                  <a:lnTo>
                    <a:pt x="4142232" y="0"/>
                  </a:lnTo>
                  <a:lnTo>
                    <a:pt x="0" y="0"/>
                  </a:lnTo>
                  <a:lnTo>
                    <a:pt x="0" y="56936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6215"/>
              <a:ext cx="4262374" cy="195199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93647"/>
              <a:ext cx="4142740" cy="1828800"/>
            </a:xfrm>
            <a:custGeom>
              <a:avLst/>
              <a:gdLst/>
              <a:ahLst/>
              <a:cxnLst/>
              <a:rect l="l" t="t" r="r" b="b"/>
              <a:pathLst>
                <a:path w="4142740" h="1828800">
                  <a:moveTo>
                    <a:pt x="4142232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4142232" y="1828800"/>
                  </a:lnTo>
                  <a:lnTo>
                    <a:pt x="41422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9935" y="2908249"/>
            <a:ext cx="2357120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75"/>
              </a:lnSpc>
              <a:spcBef>
                <a:spcPts val="100"/>
              </a:spcBef>
            </a:pPr>
            <a:r>
              <a:rPr sz="1800" b="1" dirty="0">
                <a:solidFill>
                  <a:srgbClr val="767070"/>
                </a:solidFill>
                <a:latin typeface="Courier New"/>
                <a:cs typeface="Courier New"/>
              </a:rPr>
              <a:t>Размещение</a:t>
            </a:r>
            <a:r>
              <a:rPr sz="1800" b="1" spc="-50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внутри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ts val="1875"/>
              </a:lnSpc>
            </a:pP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помещений: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93647"/>
            <a:ext cx="4142740" cy="18288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80"/>
              </a:spcBef>
            </a:pPr>
            <a:endParaRPr sz="1400">
              <a:latin typeface="Times New Roman"/>
              <a:cs typeface="Times New Roman"/>
            </a:endParaRPr>
          </a:p>
          <a:p>
            <a:pPr marL="91186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400">
              <a:latin typeface="Courier New"/>
              <a:cs typeface="Courier New"/>
            </a:endParaRPr>
          </a:p>
          <a:p>
            <a:pPr marL="904240" marR="179070">
              <a:lnSpc>
                <a:spcPts val="1300"/>
              </a:lnSpc>
              <a:spcBef>
                <a:spcPts val="254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все</a:t>
            </a:r>
            <a:r>
              <a:rPr sz="1200" b="1" spc="-3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субъекты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Российской</a:t>
            </a:r>
            <a:r>
              <a:rPr sz="1200" b="1" spc="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Федерации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200" b="1" spc="-4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зарубежные</a:t>
            </a:r>
            <a:r>
              <a:rPr sz="1200" b="1" spc="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страны</a:t>
            </a:r>
            <a:endParaRPr sz="1200">
              <a:latin typeface="Courier New"/>
              <a:cs typeface="Courier New"/>
            </a:endParaRPr>
          </a:p>
          <a:p>
            <a:pPr marL="904240">
              <a:lnSpc>
                <a:spcPct val="100000"/>
              </a:lnSpc>
              <a:spcBef>
                <a:spcPts val="1345"/>
              </a:spcBef>
            </a:pPr>
            <a:r>
              <a:rPr sz="14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400" spc="-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2192000" cy="2319655"/>
            <a:chOff x="0" y="0"/>
            <a:chExt cx="12192000" cy="231965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7783" y="2066544"/>
              <a:ext cx="228600" cy="2529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0" y="1243583"/>
              <a:ext cx="256031" cy="3566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899160" y="2319527"/>
            <a:ext cx="1777364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810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4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53496" y="1307970"/>
            <a:ext cx="3710304" cy="2313940"/>
            <a:chOff x="4453496" y="1307970"/>
            <a:chExt cx="3710304" cy="231394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3496" y="1307970"/>
              <a:ext cx="3709948" cy="231394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98848" y="1353312"/>
              <a:ext cx="3569207" cy="21732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485132" y="1339596"/>
              <a:ext cx="3597275" cy="2200910"/>
            </a:xfrm>
            <a:custGeom>
              <a:avLst/>
              <a:gdLst/>
              <a:ahLst/>
              <a:cxnLst/>
              <a:rect l="l" t="t" r="r" b="b"/>
              <a:pathLst>
                <a:path w="3597275" h="2200910">
                  <a:moveTo>
                    <a:pt x="375665" y="0"/>
                  </a:moveTo>
                  <a:lnTo>
                    <a:pt x="3596893" y="0"/>
                  </a:lnTo>
                  <a:lnTo>
                    <a:pt x="3596893" y="1825370"/>
                  </a:lnTo>
                  <a:lnTo>
                    <a:pt x="3589146" y="1900808"/>
                  </a:lnTo>
                  <a:lnTo>
                    <a:pt x="3567302" y="1971293"/>
                  </a:lnTo>
                  <a:lnTo>
                    <a:pt x="3532632" y="2035175"/>
                  </a:lnTo>
                  <a:lnTo>
                    <a:pt x="3486531" y="2090674"/>
                  </a:lnTo>
                  <a:lnTo>
                    <a:pt x="3430904" y="2136520"/>
                  </a:lnTo>
                  <a:lnTo>
                    <a:pt x="3367023" y="2171065"/>
                  </a:lnTo>
                  <a:lnTo>
                    <a:pt x="3296666" y="2192908"/>
                  </a:lnTo>
                  <a:lnTo>
                    <a:pt x="3221227" y="2200655"/>
                  </a:lnTo>
                  <a:lnTo>
                    <a:pt x="0" y="2200655"/>
                  </a:lnTo>
                  <a:lnTo>
                    <a:pt x="0" y="375665"/>
                  </a:lnTo>
                  <a:lnTo>
                    <a:pt x="2031" y="337692"/>
                  </a:lnTo>
                  <a:lnTo>
                    <a:pt x="16890" y="264413"/>
                  </a:lnTo>
                  <a:lnTo>
                    <a:pt x="45338" y="196850"/>
                  </a:lnTo>
                  <a:lnTo>
                    <a:pt x="85978" y="136778"/>
                  </a:lnTo>
                  <a:lnTo>
                    <a:pt x="136778" y="85978"/>
                  </a:lnTo>
                  <a:lnTo>
                    <a:pt x="196850" y="45338"/>
                  </a:lnTo>
                  <a:lnTo>
                    <a:pt x="264413" y="16890"/>
                  </a:lnTo>
                  <a:lnTo>
                    <a:pt x="337692" y="2031"/>
                  </a:lnTo>
                  <a:lnTo>
                    <a:pt x="375665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462272" y="35295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62272" y="35295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62272" y="2505456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5" h="1082039">
                  <a:moveTo>
                    <a:pt x="64008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8" y="1082039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2272" y="2505456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5" h="1082039">
                  <a:moveTo>
                    <a:pt x="0" y="1082039"/>
                  </a:moveTo>
                  <a:lnTo>
                    <a:pt x="64008" y="1082039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028688" y="1316736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1082040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40" y="64008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28688" y="1316736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0" y="64008"/>
                  </a:moveTo>
                  <a:lnTo>
                    <a:pt x="1082040" y="64008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043672" y="1319784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7055" y="1082039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43672" y="1319784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39"/>
                  </a:moveTo>
                  <a:lnTo>
                    <a:pt x="67055" y="1082039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625840" y="4050791"/>
            <a:ext cx="3198495" cy="2345055"/>
            <a:chOff x="8625840" y="4050791"/>
            <a:chExt cx="3198495" cy="2345055"/>
          </a:xfrm>
        </p:grpSpPr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50582" y="4054264"/>
              <a:ext cx="3173649" cy="234138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95944" y="4099559"/>
              <a:ext cx="3032759" cy="220065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682228" y="4085843"/>
              <a:ext cx="3060700" cy="2228215"/>
            </a:xfrm>
            <a:custGeom>
              <a:avLst/>
              <a:gdLst/>
              <a:ahLst/>
              <a:cxnLst/>
              <a:rect l="l" t="t" r="r" b="b"/>
              <a:pathLst>
                <a:path w="3060700" h="2228215">
                  <a:moveTo>
                    <a:pt x="380492" y="0"/>
                  </a:moveTo>
                  <a:lnTo>
                    <a:pt x="3060319" y="0"/>
                  </a:lnTo>
                  <a:lnTo>
                    <a:pt x="3060319" y="1848040"/>
                  </a:lnTo>
                  <a:lnTo>
                    <a:pt x="3058287" y="1886788"/>
                  </a:lnTo>
                  <a:lnTo>
                    <a:pt x="3043047" y="1960892"/>
                  </a:lnTo>
                  <a:lnTo>
                    <a:pt x="3014218" y="2029244"/>
                  </a:lnTo>
                  <a:lnTo>
                    <a:pt x="2973451" y="2089772"/>
                  </a:lnTo>
                  <a:lnTo>
                    <a:pt x="2922016" y="2141270"/>
                  </a:lnTo>
                  <a:lnTo>
                    <a:pt x="2861055" y="2182393"/>
                  </a:lnTo>
                  <a:lnTo>
                    <a:pt x="2793111" y="2211235"/>
                  </a:lnTo>
                  <a:lnTo>
                    <a:pt x="2718689" y="2226068"/>
                  </a:lnTo>
                  <a:lnTo>
                    <a:pt x="2680335" y="2228100"/>
                  </a:lnTo>
                  <a:lnTo>
                    <a:pt x="0" y="2228100"/>
                  </a:lnTo>
                  <a:lnTo>
                    <a:pt x="0" y="380491"/>
                  </a:lnTo>
                  <a:lnTo>
                    <a:pt x="2031" y="341756"/>
                  </a:lnTo>
                  <a:lnTo>
                    <a:pt x="17272" y="267588"/>
                  </a:lnTo>
                  <a:lnTo>
                    <a:pt x="46100" y="199262"/>
                  </a:lnTo>
                  <a:lnTo>
                    <a:pt x="86868" y="138683"/>
                  </a:lnTo>
                  <a:lnTo>
                    <a:pt x="138683" y="86867"/>
                  </a:lnTo>
                  <a:lnTo>
                    <a:pt x="199263" y="46100"/>
                  </a:lnTo>
                  <a:lnTo>
                    <a:pt x="267589" y="17271"/>
                  </a:lnTo>
                  <a:lnTo>
                    <a:pt x="341756" y="2031"/>
                  </a:lnTo>
                  <a:lnTo>
                    <a:pt x="380492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31936" y="627887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31936" y="627887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631936" y="5254751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631936" y="5254751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680192" y="405688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80192" y="405688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695176" y="40629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695176" y="40629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4407771" y="4044696"/>
            <a:ext cx="3841750" cy="2311400"/>
            <a:chOff x="4407771" y="4044696"/>
            <a:chExt cx="3841750" cy="2311400"/>
          </a:xfrm>
        </p:grpSpPr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07771" y="4045125"/>
              <a:ext cx="3841149" cy="231092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79924" y="4090416"/>
              <a:ext cx="3673475" cy="217017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439411" y="4076700"/>
              <a:ext cx="3728085" cy="2198370"/>
            </a:xfrm>
            <a:custGeom>
              <a:avLst/>
              <a:gdLst/>
              <a:ahLst/>
              <a:cxnLst/>
              <a:rect l="l" t="t" r="r" b="b"/>
              <a:pathLst>
                <a:path w="3728084" h="2198370">
                  <a:moveTo>
                    <a:pt x="375285" y="0"/>
                  </a:moveTo>
                  <a:lnTo>
                    <a:pt x="3727831" y="0"/>
                  </a:lnTo>
                  <a:lnTo>
                    <a:pt x="3727831" y="1822640"/>
                  </a:lnTo>
                  <a:lnTo>
                    <a:pt x="3720084" y="1898027"/>
                  </a:lnTo>
                  <a:lnTo>
                    <a:pt x="3698240" y="1968487"/>
                  </a:lnTo>
                  <a:lnTo>
                    <a:pt x="3663695" y="2032368"/>
                  </a:lnTo>
                  <a:lnTo>
                    <a:pt x="3617976" y="2087968"/>
                  </a:lnTo>
                  <a:lnTo>
                    <a:pt x="3562349" y="2133688"/>
                  </a:lnTo>
                  <a:lnTo>
                    <a:pt x="3498849" y="2168296"/>
                  </a:lnTo>
                  <a:lnTo>
                    <a:pt x="3428365" y="2190140"/>
                  </a:lnTo>
                  <a:lnTo>
                    <a:pt x="3353054" y="2197938"/>
                  </a:lnTo>
                  <a:lnTo>
                    <a:pt x="0" y="2197938"/>
                  </a:lnTo>
                  <a:lnTo>
                    <a:pt x="0" y="375285"/>
                  </a:lnTo>
                  <a:lnTo>
                    <a:pt x="2032" y="337312"/>
                  </a:lnTo>
                  <a:lnTo>
                    <a:pt x="16890" y="264032"/>
                  </a:lnTo>
                  <a:lnTo>
                    <a:pt x="45338" y="196850"/>
                  </a:lnTo>
                  <a:lnTo>
                    <a:pt x="85598" y="136779"/>
                  </a:lnTo>
                  <a:lnTo>
                    <a:pt x="136778" y="85598"/>
                  </a:lnTo>
                  <a:lnTo>
                    <a:pt x="196850" y="45338"/>
                  </a:lnTo>
                  <a:lnTo>
                    <a:pt x="264033" y="16891"/>
                  </a:lnTo>
                  <a:lnTo>
                    <a:pt x="337312" y="2031"/>
                  </a:lnTo>
                  <a:lnTo>
                    <a:pt x="375285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095743" y="4050792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095743" y="4050792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113775" y="405384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113775" y="405384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34839" y="6251448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1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078991" y="67055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434839" y="6251448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5"/>
                  </a:moveTo>
                  <a:lnTo>
                    <a:pt x="1078991" y="67055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7055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434839" y="523036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434839" y="523036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80677" y="161671"/>
              <a:ext cx="2212975" cy="35166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57183" y="481710"/>
              <a:ext cx="2288286" cy="27241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3535743" y="152476"/>
            <a:ext cx="5122545" cy="594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1534160">
              <a:lnSpc>
                <a:spcPct val="100000"/>
              </a:lnSpc>
              <a:spcBef>
                <a:spcPts val="105"/>
              </a:spcBef>
            </a:pP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Стена</a:t>
            </a:r>
            <a:r>
              <a:rPr spc="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памяти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312826" y="3437915"/>
            <a:ext cx="3545204" cy="31534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41350" indent="-286385">
              <a:lnSpc>
                <a:spcPct val="100000"/>
              </a:lnSpc>
              <a:spcBef>
                <a:spcPts val="72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образовательные</a:t>
            </a:r>
            <a:r>
              <a:rPr sz="1300" spc="4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учреждения;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20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организации,</a:t>
            </a:r>
            <a:r>
              <a:rPr sz="1300" spc="2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предприятия;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5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музеи,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театры,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библиотеки.</a:t>
            </a:r>
            <a:endParaRPr sz="1300">
              <a:latin typeface="Courier New"/>
              <a:cs typeface="Courier New"/>
            </a:endParaRPr>
          </a:p>
          <a:p>
            <a:pPr marL="354965" marR="1261745">
              <a:lnSpc>
                <a:spcPct val="73300"/>
              </a:lnSpc>
              <a:spcBef>
                <a:spcPts val="1130"/>
              </a:spcBef>
            </a:pPr>
            <a:r>
              <a:rPr sz="1800" b="1" dirty="0">
                <a:solidFill>
                  <a:srgbClr val="767070"/>
                </a:solidFill>
                <a:latin typeface="Courier New"/>
                <a:cs typeface="Courier New"/>
              </a:rPr>
              <a:t>На</a:t>
            </a: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 открытых пространствах:</a:t>
            </a:r>
            <a:endParaRPr sz="18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110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улицы,</a:t>
            </a:r>
            <a:r>
              <a:rPr sz="1300" spc="2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парки;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2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придворовые</a:t>
            </a:r>
            <a:r>
              <a:rPr sz="1300" spc="3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территории;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50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фасады</a:t>
            </a:r>
            <a:r>
              <a:rPr sz="1300" spc="2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зданий;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50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spc="-10" dirty="0">
                <a:latin typeface="Courier New"/>
                <a:cs typeface="Courier New"/>
              </a:rPr>
              <a:t>билборды.</a:t>
            </a:r>
            <a:endParaRPr sz="13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sz="1200" dirty="0">
                <a:latin typeface="Courier New"/>
                <a:cs typeface="Courier New"/>
              </a:rPr>
              <a:t>*устанавливается</a:t>
            </a:r>
            <a:r>
              <a:rPr sz="1200" spc="20" dirty="0">
                <a:latin typeface="Courier New"/>
                <a:cs typeface="Courier New"/>
              </a:rPr>
              <a:t> </a:t>
            </a:r>
            <a:r>
              <a:rPr sz="1200" dirty="0">
                <a:latin typeface="Courier New"/>
                <a:cs typeface="Courier New"/>
              </a:rPr>
              <a:t>заранее</a:t>
            </a:r>
            <a:r>
              <a:rPr sz="1200" spc="-40" dirty="0">
                <a:latin typeface="Courier New"/>
                <a:cs typeface="Courier New"/>
              </a:rPr>
              <a:t> </a:t>
            </a:r>
            <a:r>
              <a:rPr sz="1200" spc="-50" dirty="0">
                <a:latin typeface="Courier New"/>
                <a:cs typeface="Courier New"/>
              </a:rPr>
              <a:t>в</a:t>
            </a:r>
            <a:endParaRPr sz="12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200" dirty="0">
                <a:latin typeface="Courier New"/>
                <a:cs typeface="Courier New"/>
              </a:rPr>
              <a:t>контролируемых,</a:t>
            </a:r>
            <a:r>
              <a:rPr sz="1200" spc="-15" dirty="0">
                <a:latin typeface="Courier New"/>
                <a:cs typeface="Courier New"/>
              </a:rPr>
              <a:t> </a:t>
            </a:r>
            <a:r>
              <a:rPr sz="1200" dirty="0">
                <a:latin typeface="Courier New"/>
                <a:cs typeface="Courier New"/>
              </a:rPr>
              <a:t>просматриваемых</a:t>
            </a:r>
            <a:r>
              <a:rPr sz="1200" spc="10" dirty="0">
                <a:latin typeface="Courier New"/>
                <a:cs typeface="Courier New"/>
              </a:rPr>
              <a:t> </a:t>
            </a:r>
            <a:r>
              <a:rPr sz="1200" spc="-10" dirty="0">
                <a:latin typeface="Courier New"/>
                <a:cs typeface="Courier New"/>
              </a:rPr>
              <a:t>местах</a:t>
            </a:r>
            <a:endParaRPr sz="1200">
              <a:latin typeface="Courier New"/>
              <a:cs typeface="Courier New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8428090" y="1250052"/>
            <a:ext cx="3530600" cy="2503170"/>
            <a:chOff x="8428090" y="1250052"/>
            <a:chExt cx="3530600" cy="2503170"/>
          </a:xfrm>
        </p:grpSpPr>
        <p:pic>
          <p:nvPicPr>
            <p:cNvPr id="63" name="object 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428090" y="1250052"/>
              <a:ext cx="3530111" cy="250293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31351" y="1429512"/>
              <a:ext cx="3424174" cy="2186686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8459723" y="1281684"/>
              <a:ext cx="3416935" cy="2390140"/>
            </a:xfrm>
            <a:custGeom>
              <a:avLst/>
              <a:gdLst/>
              <a:ahLst/>
              <a:cxnLst/>
              <a:rect l="l" t="t" r="r" b="b"/>
              <a:pathLst>
                <a:path w="3416934" h="2390140">
                  <a:moveTo>
                    <a:pt x="3416807" y="0"/>
                  </a:moveTo>
                  <a:lnTo>
                    <a:pt x="398272" y="0"/>
                  </a:lnTo>
                  <a:lnTo>
                    <a:pt x="351824" y="2679"/>
                  </a:lnTo>
                  <a:lnTo>
                    <a:pt x="306950" y="10518"/>
                  </a:lnTo>
                  <a:lnTo>
                    <a:pt x="263949" y="23218"/>
                  </a:lnTo>
                  <a:lnTo>
                    <a:pt x="223120" y="40480"/>
                  </a:lnTo>
                  <a:lnTo>
                    <a:pt x="184761" y="62005"/>
                  </a:lnTo>
                  <a:lnTo>
                    <a:pt x="149171" y="87494"/>
                  </a:lnTo>
                  <a:lnTo>
                    <a:pt x="116649" y="116649"/>
                  </a:lnTo>
                  <a:lnTo>
                    <a:pt x="87494" y="149171"/>
                  </a:lnTo>
                  <a:lnTo>
                    <a:pt x="62005" y="184761"/>
                  </a:lnTo>
                  <a:lnTo>
                    <a:pt x="40480" y="223120"/>
                  </a:lnTo>
                  <a:lnTo>
                    <a:pt x="23218" y="263949"/>
                  </a:lnTo>
                  <a:lnTo>
                    <a:pt x="10518" y="306950"/>
                  </a:lnTo>
                  <a:lnTo>
                    <a:pt x="2679" y="351824"/>
                  </a:lnTo>
                  <a:lnTo>
                    <a:pt x="0" y="398271"/>
                  </a:lnTo>
                  <a:lnTo>
                    <a:pt x="0" y="2389632"/>
                  </a:lnTo>
                  <a:lnTo>
                    <a:pt x="3018535" y="2389632"/>
                  </a:lnTo>
                  <a:lnTo>
                    <a:pt x="3064983" y="2386952"/>
                  </a:lnTo>
                  <a:lnTo>
                    <a:pt x="3109857" y="2379113"/>
                  </a:lnTo>
                  <a:lnTo>
                    <a:pt x="3152858" y="2366413"/>
                  </a:lnTo>
                  <a:lnTo>
                    <a:pt x="3193687" y="2349151"/>
                  </a:lnTo>
                  <a:lnTo>
                    <a:pt x="3232046" y="2327626"/>
                  </a:lnTo>
                  <a:lnTo>
                    <a:pt x="3267636" y="2302137"/>
                  </a:lnTo>
                  <a:lnTo>
                    <a:pt x="3300158" y="2272982"/>
                  </a:lnTo>
                  <a:lnTo>
                    <a:pt x="3329313" y="2240460"/>
                  </a:lnTo>
                  <a:lnTo>
                    <a:pt x="3354802" y="2204870"/>
                  </a:lnTo>
                  <a:lnTo>
                    <a:pt x="3376327" y="2166511"/>
                  </a:lnTo>
                  <a:lnTo>
                    <a:pt x="3393589" y="2125682"/>
                  </a:lnTo>
                  <a:lnTo>
                    <a:pt x="3406289" y="2082681"/>
                  </a:lnTo>
                  <a:lnTo>
                    <a:pt x="3414128" y="2037807"/>
                  </a:lnTo>
                  <a:lnTo>
                    <a:pt x="3416807" y="1991360"/>
                  </a:lnTo>
                  <a:lnTo>
                    <a:pt x="3416807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459723" y="1281684"/>
              <a:ext cx="3416935" cy="2390140"/>
            </a:xfrm>
            <a:custGeom>
              <a:avLst/>
              <a:gdLst/>
              <a:ahLst/>
              <a:cxnLst/>
              <a:rect l="l" t="t" r="r" b="b"/>
              <a:pathLst>
                <a:path w="3416934" h="2390140">
                  <a:moveTo>
                    <a:pt x="398272" y="0"/>
                  </a:moveTo>
                  <a:lnTo>
                    <a:pt x="3416807" y="0"/>
                  </a:lnTo>
                  <a:lnTo>
                    <a:pt x="3416807" y="1991360"/>
                  </a:lnTo>
                  <a:lnTo>
                    <a:pt x="3414128" y="2037807"/>
                  </a:lnTo>
                  <a:lnTo>
                    <a:pt x="3406289" y="2082681"/>
                  </a:lnTo>
                  <a:lnTo>
                    <a:pt x="3393589" y="2125682"/>
                  </a:lnTo>
                  <a:lnTo>
                    <a:pt x="3376327" y="2166511"/>
                  </a:lnTo>
                  <a:lnTo>
                    <a:pt x="3354802" y="2204870"/>
                  </a:lnTo>
                  <a:lnTo>
                    <a:pt x="3329313" y="2240460"/>
                  </a:lnTo>
                  <a:lnTo>
                    <a:pt x="3300158" y="2272982"/>
                  </a:lnTo>
                  <a:lnTo>
                    <a:pt x="3267636" y="2302137"/>
                  </a:lnTo>
                  <a:lnTo>
                    <a:pt x="3232046" y="2327626"/>
                  </a:lnTo>
                  <a:lnTo>
                    <a:pt x="3193687" y="2349151"/>
                  </a:lnTo>
                  <a:lnTo>
                    <a:pt x="3152858" y="2366413"/>
                  </a:lnTo>
                  <a:lnTo>
                    <a:pt x="3109857" y="2379113"/>
                  </a:lnTo>
                  <a:lnTo>
                    <a:pt x="3064983" y="2386952"/>
                  </a:lnTo>
                  <a:lnTo>
                    <a:pt x="3018535" y="2389632"/>
                  </a:lnTo>
                  <a:lnTo>
                    <a:pt x="0" y="2389632"/>
                  </a:lnTo>
                  <a:lnTo>
                    <a:pt x="0" y="398271"/>
                  </a:lnTo>
                  <a:lnTo>
                    <a:pt x="2679" y="351824"/>
                  </a:lnTo>
                  <a:lnTo>
                    <a:pt x="10518" y="306950"/>
                  </a:lnTo>
                  <a:lnTo>
                    <a:pt x="23218" y="263949"/>
                  </a:lnTo>
                  <a:lnTo>
                    <a:pt x="40480" y="223120"/>
                  </a:lnTo>
                  <a:lnTo>
                    <a:pt x="62005" y="184761"/>
                  </a:lnTo>
                  <a:lnTo>
                    <a:pt x="87494" y="149171"/>
                  </a:lnTo>
                  <a:lnTo>
                    <a:pt x="116649" y="116649"/>
                  </a:lnTo>
                  <a:lnTo>
                    <a:pt x="149171" y="87494"/>
                  </a:lnTo>
                  <a:lnTo>
                    <a:pt x="184761" y="62005"/>
                  </a:lnTo>
                  <a:lnTo>
                    <a:pt x="223120" y="40480"/>
                  </a:lnTo>
                  <a:lnTo>
                    <a:pt x="263949" y="23218"/>
                  </a:lnTo>
                  <a:lnTo>
                    <a:pt x="306950" y="10518"/>
                  </a:lnTo>
                  <a:lnTo>
                    <a:pt x="351824" y="2679"/>
                  </a:lnTo>
                  <a:lnTo>
                    <a:pt x="398272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8654922" y="1481708"/>
            <a:ext cx="3032760" cy="19505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12065" algn="ctr">
              <a:lnSpc>
                <a:spcPct val="100000"/>
              </a:lnSpc>
              <a:spcBef>
                <a:spcPts val="90"/>
              </a:spcBef>
              <a:tabLst>
                <a:tab pos="1409065" algn="l"/>
              </a:tabLst>
            </a:pP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период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lang="ru-RU"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4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 err="1">
                <a:solidFill>
                  <a:srgbClr val="3A3838"/>
                </a:solidFill>
                <a:latin typeface="Courier New"/>
                <a:cs typeface="Courier New"/>
              </a:rPr>
              <a:t>по</a:t>
            </a:r>
            <a:r>
              <a:rPr lang="ru-RU"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9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мая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в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организациях</a:t>
            </a:r>
            <a:r>
              <a:rPr sz="1400" b="1" spc="-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рекомендовано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устанавливать</a:t>
            </a:r>
            <a:r>
              <a:rPr sz="1400" b="1" spc="-5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празднично оформленные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	конструкции,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25" dirty="0">
                <a:solidFill>
                  <a:srgbClr val="3A3838"/>
                </a:solidFill>
                <a:latin typeface="Courier New"/>
                <a:cs typeface="Courier New"/>
              </a:rPr>
              <a:t>на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которые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каждый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работник,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служащий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или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учащийся</a:t>
            </a:r>
            <a:r>
              <a:rPr sz="1400" b="1" spc="-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может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прикрепить</a:t>
            </a:r>
            <a:r>
              <a:rPr sz="1400" b="1" spc="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фотографию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своего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родственника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-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ветерана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Великой</a:t>
            </a:r>
            <a:r>
              <a:rPr sz="1400" b="1" spc="-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Отечественной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войны</a:t>
            </a:r>
            <a:endParaRPr sz="1400" dirty="0">
              <a:latin typeface="Courier New"/>
              <a:cs typeface="Courier New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8424671" y="1249680"/>
            <a:ext cx="3474720" cy="2496820"/>
            <a:chOff x="8424671" y="1249680"/>
            <a:chExt cx="3474720" cy="2496820"/>
          </a:xfrm>
        </p:grpSpPr>
        <p:sp>
          <p:nvSpPr>
            <p:cNvPr id="69" name="object 69"/>
            <p:cNvSpPr/>
            <p:nvPr/>
          </p:nvSpPr>
          <p:spPr>
            <a:xfrm>
              <a:off x="8430767" y="3672840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2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2" y="67056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430767" y="3672840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2" y="67056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430767" y="2651760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30767" y="2651760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814303" y="1255776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814303" y="1255776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829287" y="125882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829287" y="125882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65BF95A1-7D79-47A3-B5CE-C72766EEB7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" r="21441" b="1403"/>
          <a:stretch/>
        </p:blipFill>
        <p:spPr>
          <a:xfrm>
            <a:off x="8334644" y="1304545"/>
            <a:ext cx="3455147" cy="2692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object 2"/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7605" y="3645995"/>
            <a:ext cx="4156582" cy="3094052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715"/>
              </a:spcBef>
            </a:pPr>
            <a:r>
              <a:rPr sz="1400" b="1" spc="-10" dirty="0">
                <a:solidFill>
                  <a:srgbClr val="767070"/>
                </a:solidFill>
                <a:latin typeface="Courier New"/>
                <a:cs typeface="Courier New"/>
              </a:rPr>
              <a:t>Формат:</a:t>
            </a:r>
            <a:endParaRPr sz="1400" dirty="0">
              <a:latin typeface="Courier New"/>
              <a:cs typeface="Courier New"/>
            </a:endParaRP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200" dirty="0">
                <a:latin typeface="Courier New"/>
                <a:cs typeface="Courier New"/>
              </a:rPr>
              <a:t>Ношение бейджа с фотографией ветерана Великой Отечественной войны и Георгиевской лентой на одежде правнука Победителя.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400" b="1" dirty="0">
                <a:solidFill>
                  <a:srgbClr val="7C7676"/>
                </a:solidFill>
                <a:latin typeface="Courier New"/>
                <a:cs typeface="Courier New"/>
              </a:rPr>
              <a:t>Смысл: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200" dirty="0">
                <a:latin typeface="Courier New"/>
                <a:cs typeface="Courier New"/>
              </a:rPr>
              <a:t> Визуализация связи поколений, личная гордость и уважение к подвигу предков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400" b="1" dirty="0">
                <a:solidFill>
                  <a:srgbClr val="7C7676"/>
                </a:solidFill>
                <a:latin typeface="Courier New"/>
                <a:cs typeface="Courier New"/>
              </a:rPr>
              <a:t>Результат: 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200" dirty="0">
                <a:latin typeface="Courier New"/>
                <a:cs typeface="Courier New"/>
              </a:rPr>
              <a:t>Формирование патриотической идентичности у молодёжи через личный символический аксессуар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400" b="1" dirty="0">
                <a:solidFill>
                  <a:srgbClr val="7C7676"/>
                </a:solidFill>
                <a:latin typeface="Courier New"/>
                <a:cs typeface="Courier New"/>
              </a:rPr>
              <a:t>Конструктор бейджа: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en-US" sz="1200" dirty="0">
                <a:hlinkClick r:id="rId5"/>
              </a:rPr>
              <a:t>kubok-gagarina.ru/Polk/index1.php</a:t>
            </a:r>
            <a:endParaRPr lang="ru-RU" sz="1200" dirty="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81455"/>
            <a:ext cx="4392295" cy="26765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lang="ru-RU" sz="1200" b="1" dirty="0">
                <a:solidFill>
                  <a:srgbClr val="3A3838"/>
                </a:solidFill>
                <a:latin typeface="Courier New"/>
                <a:cs typeface="Courier New"/>
              </a:rPr>
              <a:t>Республика Башкортостан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школьники</a:t>
            </a:r>
            <a:r>
              <a:rPr sz="1300" b="1" spc="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воспитанники,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родители,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ветераны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боевых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действий,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представителей</a:t>
            </a:r>
            <a:r>
              <a:rPr sz="1300" b="1" spc="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военно-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патриотических</a:t>
            </a:r>
            <a:r>
              <a:rPr sz="13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объединений</a:t>
            </a:r>
            <a:endParaRPr sz="1300" dirty="0">
              <a:latin typeface="Courier New"/>
              <a:cs typeface="Courier New"/>
            </a:endParaRPr>
          </a:p>
          <a:p>
            <a:pPr marL="892175">
              <a:lnSpc>
                <a:spcPts val="1390"/>
              </a:lnSpc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общественных</a:t>
            </a:r>
            <a:r>
              <a:rPr sz="1300" b="1" spc="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организаций</a:t>
            </a:r>
            <a:endParaRPr sz="1300" dirty="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2191999" cy="6648655"/>
            <a:chOff x="0" y="0"/>
            <a:chExt cx="12191999" cy="664865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6448" y="1773935"/>
              <a:ext cx="228600" cy="2529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823" y="2444495"/>
              <a:ext cx="326136" cy="3291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7304" y="1191767"/>
              <a:ext cx="259079" cy="35356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54090" y="1304907"/>
              <a:ext cx="3694689" cy="280482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585715" y="1336547"/>
              <a:ext cx="3581400" cy="2691765"/>
            </a:xfrm>
            <a:custGeom>
              <a:avLst/>
              <a:gdLst/>
              <a:ahLst/>
              <a:cxnLst/>
              <a:rect l="l" t="t" r="r" b="b"/>
              <a:pathLst>
                <a:path w="3581400" h="2691765">
                  <a:moveTo>
                    <a:pt x="457454" y="0"/>
                  </a:moveTo>
                  <a:lnTo>
                    <a:pt x="3581400" y="0"/>
                  </a:lnTo>
                  <a:lnTo>
                    <a:pt x="3581400" y="2234184"/>
                  </a:lnTo>
                  <a:lnTo>
                    <a:pt x="3578987" y="2280412"/>
                  </a:lnTo>
                  <a:lnTo>
                    <a:pt x="3572002" y="2326259"/>
                  </a:lnTo>
                  <a:lnTo>
                    <a:pt x="3560953" y="2370074"/>
                  </a:lnTo>
                  <a:lnTo>
                    <a:pt x="3545459" y="2412238"/>
                  </a:lnTo>
                  <a:lnTo>
                    <a:pt x="3526282" y="2451862"/>
                  </a:lnTo>
                  <a:lnTo>
                    <a:pt x="3503294" y="2489962"/>
                  </a:lnTo>
                  <a:lnTo>
                    <a:pt x="3477133" y="2525141"/>
                  </a:lnTo>
                  <a:lnTo>
                    <a:pt x="3447288" y="2557526"/>
                  </a:lnTo>
                  <a:lnTo>
                    <a:pt x="3415030" y="2586863"/>
                  </a:lnTo>
                  <a:lnTo>
                    <a:pt x="3379851" y="2613533"/>
                  </a:lnTo>
                  <a:lnTo>
                    <a:pt x="3342132" y="2636393"/>
                  </a:lnTo>
                  <a:lnTo>
                    <a:pt x="3302000" y="2655697"/>
                  </a:lnTo>
                  <a:lnTo>
                    <a:pt x="3259836" y="2671191"/>
                  </a:lnTo>
                  <a:lnTo>
                    <a:pt x="3216020" y="2682240"/>
                  </a:lnTo>
                  <a:lnTo>
                    <a:pt x="3170682" y="2689225"/>
                  </a:lnTo>
                  <a:lnTo>
                    <a:pt x="3124327" y="2691638"/>
                  </a:lnTo>
                  <a:lnTo>
                    <a:pt x="0" y="2691638"/>
                  </a:lnTo>
                  <a:lnTo>
                    <a:pt x="0" y="457453"/>
                  </a:lnTo>
                  <a:lnTo>
                    <a:pt x="2412" y="411225"/>
                  </a:lnTo>
                  <a:lnTo>
                    <a:pt x="9398" y="365378"/>
                  </a:lnTo>
                  <a:lnTo>
                    <a:pt x="20447" y="321563"/>
                  </a:lnTo>
                  <a:lnTo>
                    <a:pt x="36068" y="279400"/>
                  </a:lnTo>
                  <a:lnTo>
                    <a:pt x="55245" y="239775"/>
                  </a:lnTo>
                  <a:lnTo>
                    <a:pt x="78105" y="201675"/>
                  </a:lnTo>
                  <a:lnTo>
                    <a:pt x="104775" y="166497"/>
                  </a:lnTo>
                  <a:lnTo>
                    <a:pt x="134238" y="134238"/>
                  </a:lnTo>
                  <a:lnTo>
                    <a:pt x="166497" y="104775"/>
                  </a:lnTo>
                  <a:lnTo>
                    <a:pt x="201675" y="78104"/>
                  </a:lnTo>
                  <a:lnTo>
                    <a:pt x="239775" y="55244"/>
                  </a:lnTo>
                  <a:lnTo>
                    <a:pt x="279400" y="36067"/>
                  </a:lnTo>
                  <a:lnTo>
                    <a:pt x="321563" y="20447"/>
                  </a:lnTo>
                  <a:lnTo>
                    <a:pt x="365379" y="9398"/>
                  </a:lnTo>
                  <a:lnTo>
                    <a:pt x="411225" y="2412"/>
                  </a:lnTo>
                  <a:lnTo>
                    <a:pt x="457454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39695" y="4099989"/>
              <a:ext cx="3481350" cy="254866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371331" y="4131564"/>
              <a:ext cx="3368675" cy="2435860"/>
            </a:xfrm>
            <a:custGeom>
              <a:avLst/>
              <a:gdLst/>
              <a:ahLst/>
              <a:cxnLst/>
              <a:rect l="l" t="t" r="r" b="b"/>
              <a:pathLst>
                <a:path w="3368675" h="2435859">
                  <a:moveTo>
                    <a:pt x="415036" y="0"/>
                  </a:moveTo>
                  <a:lnTo>
                    <a:pt x="3368294" y="0"/>
                  </a:lnTo>
                  <a:lnTo>
                    <a:pt x="3368294" y="2020646"/>
                  </a:lnTo>
                  <a:lnTo>
                    <a:pt x="3366262" y="2062607"/>
                  </a:lnTo>
                  <a:lnTo>
                    <a:pt x="3359785" y="2104009"/>
                  </a:lnTo>
                  <a:lnTo>
                    <a:pt x="3349879" y="2143785"/>
                  </a:lnTo>
                  <a:lnTo>
                    <a:pt x="3335909" y="2182063"/>
                  </a:lnTo>
                  <a:lnTo>
                    <a:pt x="3318256" y="2218194"/>
                  </a:lnTo>
                  <a:lnTo>
                    <a:pt x="3297301" y="2252611"/>
                  </a:lnTo>
                  <a:lnTo>
                    <a:pt x="3273552" y="2284615"/>
                  </a:lnTo>
                  <a:lnTo>
                    <a:pt x="3246882" y="2314194"/>
                  </a:lnTo>
                  <a:lnTo>
                    <a:pt x="3217291" y="2340889"/>
                  </a:lnTo>
                  <a:lnTo>
                    <a:pt x="3185287" y="2364663"/>
                  </a:lnTo>
                  <a:lnTo>
                    <a:pt x="3151251" y="2385618"/>
                  </a:lnTo>
                  <a:lnTo>
                    <a:pt x="3114675" y="2402840"/>
                  </a:lnTo>
                  <a:lnTo>
                    <a:pt x="3076956" y="2417203"/>
                  </a:lnTo>
                  <a:lnTo>
                    <a:pt x="3037078" y="2427071"/>
                  </a:lnTo>
                  <a:lnTo>
                    <a:pt x="2995676" y="2433637"/>
                  </a:lnTo>
                  <a:lnTo>
                    <a:pt x="2953639" y="2435669"/>
                  </a:lnTo>
                  <a:lnTo>
                    <a:pt x="0" y="2435669"/>
                  </a:lnTo>
                  <a:lnTo>
                    <a:pt x="0" y="415036"/>
                  </a:lnTo>
                  <a:lnTo>
                    <a:pt x="2032" y="373125"/>
                  </a:lnTo>
                  <a:lnTo>
                    <a:pt x="8636" y="331724"/>
                  </a:lnTo>
                  <a:lnTo>
                    <a:pt x="18415" y="291846"/>
                  </a:lnTo>
                  <a:lnTo>
                    <a:pt x="32893" y="253619"/>
                  </a:lnTo>
                  <a:lnTo>
                    <a:pt x="50038" y="217550"/>
                  </a:lnTo>
                  <a:lnTo>
                    <a:pt x="70993" y="183006"/>
                  </a:lnTo>
                  <a:lnTo>
                    <a:pt x="94742" y="151003"/>
                  </a:lnTo>
                  <a:lnTo>
                    <a:pt x="121539" y="121538"/>
                  </a:lnTo>
                  <a:lnTo>
                    <a:pt x="151002" y="94742"/>
                  </a:lnTo>
                  <a:lnTo>
                    <a:pt x="183007" y="70993"/>
                  </a:lnTo>
                  <a:lnTo>
                    <a:pt x="217550" y="50037"/>
                  </a:lnTo>
                  <a:lnTo>
                    <a:pt x="253619" y="32893"/>
                  </a:lnTo>
                  <a:lnTo>
                    <a:pt x="291846" y="18415"/>
                  </a:lnTo>
                  <a:lnTo>
                    <a:pt x="331724" y="8636"/>
                  </a:lnTo>
                  <a:lnTo>
                    <a:pt x="373125" y="2031"/>
                  </a:lnTo>
                  <a:lnTo>
                    <a:pt x="415036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37804" y="1306067"/>
              <a:ext cx="3435350" cy="2715895"/>
            </a:xfrm>
            <a:custGeom>
              <a:avLst/>
              <a:gdLst/>
              <a:ahLst/>
              <a:cxnLst/>
              <a:rect l="l" t="t" r="r" b="b"/>
              <a:pathLst>
                <a:path w="3435350" h="2715895">
                  <a:moveTo>
                    <a:pt x="461391" y="0"/>
                  </a:moveTo>
                  <a:lnTo>
                    <a:pt x="3435350" y="0"/>
                  </a:lnTo>
                  <a:lnTo>
                    <a:pt x="3435350" y="2254377"/>
                  </a:lnTo>
                  <a:lnTo>
                    <a:pt x="3432937" y="2301494"/>
                  </a:lnTo>
                  <a:lnTo>
                    <a:pt x="3425952" y="2347341"/>
                  </a:lnTo>
                  <a:lnTo>
                    <a:pt x="3414522" y="2391537"/>
                  </a:lnTo>
                  <a:lnTo>
                    <a:pt x="3399028" y="2434082"/>
                  </a:lnTo>
                  <a:lnTo>
                    <a:pt x="3379724" y="2474214"/>
                  </a:lnTo>
                  <a:lnTo>
                    <a:pt x="3356482" y="2512187"/>
                  </a:lnTo>
                  <a:lnTo>
                    <a:pt x="3329813" y="2547747"/>
                  </a:lnTo>
                  <a:lnTo>
                    <a:pt x="3299968" y="2580513"/>
                  </a:lnTo>
                  <a:lnTo>
                    <a:pt x="3267329" y="2610358"/>
                  </a:lnTo>
                  <a:lnTo>
                    <a:pt x="3231769" y="2636901"/>
                  </a:lnTo>
                  <a:lnTo>
                    <a:pt x="3193669" y="2660269"/>
                  </a:lnTo>
                  <a:lnTo>
                    <a:pt x="3153155" y="2679446"/>
                  </a:lnTo>
                  <a:lnTo>
                    <a:pt x="3110992" y="2695067"/>
                  </a:lnTo>
                  <a:lnTo>
                    <a:pt x="3066415" y="2706497"/>
                  </a:lnTo>
                  <a:lnTo>
                    <a:pt x="3020695" y="2713482"/>
                  </a:lnTo>
                  <a:lnTo>
                    <a:pt x="2973959" y="2715895"/>
                  </a:lnTo>
                  <a:lnTo>
                    <a:pt x="0" y="2715895"/>
                  </a:lnTo>
                  <a:lnTo>
                    <a:pt x="0" y="461391"/>
                  </a:lnTo>
                  <a:lnTo>
                    <a:pt x="2413" y="414782"/>
                  </a:lnTo>
                  <a:lnTo>
                    <a:pt x="9398" y="368935"/>
                  </a:lnTo>
                  <a:lnTo>
                    <a:pt x="20827" y="324358"/>
                  </a:lnTo>
                  <a:lnTo>
                    <a:pt x="36322" y="282194"/>
                  </a:lnTo>
                  <a:lnTo>
                    <a:pt x="55625" y="241681"/>
                  </a:lnTo>
                  <a:lnTo>
                    <a:pt x="78994" y="203708"/>
                  </a:lnTo>
                  <a:lnTo>
                    <a:pt x="105537" y="168021"/>
                  </a:lnTo>
                  <a:lnTo>
                    <a:pt x="135381" y="135382"/>
                  </a:lnTo>
                  <a:lnTo>
                    <a:pt x="168021" y="105537"/>
                  </a:lnTo>
                  <a:lnTo>
                    <a:pt x="203707" y="78994"/>
                  </a:lnTo>
                  <a:lnTo>
                    <a:pt x="241680" y="55626"/>
                  </a:lnTo>
                  <a:lnTo>
                    <a:pt x="282194" y="36322"/>
                  </a:lnTo>
                  <a:lnTo>
                    <a:pt x="324357" y="20828"/>
                  </a:lnTo>
                  <a:lnTo>
                    <a:pt x="368935" y="9398"/>
                  </a:lnTo>
                  <a:lnTo>
                    <a:pt x="414781" y="2412"/>
                  </a:lnTo>
                  <a:lnTo>
                    <a:pt x="46139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85715" y="4140708"/>
              <a:ext cx="3606165" cy="2408555"/>
            </a:xfrm>
            <a:custGeom>
              <a:avLst/>
              <a:gdLst/>
              <a:ahLst/>
              <a:cxnLst/>
              <a:rect l="l" t="t" r="r" b="b"/>
              <a:pathLst>
                <a:path w="3606165" h="2408554">
                  <a:moveTo>
                    <a:pt x="410210" y="0"/>
                  </a:moveTo>
                  <a:lnTo>
                    <a:pt x="3606038" y="0"/>
                  </a:lnTo>
                  <a:lnTo>
                    <a:pt x="3606038" y="1998027"/>
                  </a:lnTo>
                  <a:lnTo>
                    <a:pt x="3604006" y="2039543"/>
                  </a:lnTo>
                  <a:lnTo>
                    <a:pt x="3597910" y="2080234"/>
                  </a:lnTo>
                  <a:lnTo>
                    <a:pt x="3587623" y="2119680"/>
                  </a:lnTo>
                  <a:lnTo>
                    <a:pt x="3573653" y="2157425"/>
                  </a:lnTo>
                  <a:lnTo>
                    <a:pt x="3556381" y="2193544"/>
                  </a:lnTo>
                  <a:lnTo>
                    <a:pt x="3535807" y="2227211"/>
                  </a:lnTo>
                  <a:lnTo>
                    <a:pt x="3512439" y="2258834"/>
                  </a:lnTo>
                  <a:lnTo>
                    <a:pt x="3485768" y="2287993"/>
                  </a:lnTo>
                  <a:lnTo>
                    <a:pt x="3456559" y="2314676"/>
                  </a:lnTo>
                  <a:lnTo>
                    <a:pt x="3424936" y="2338095"/>
                  </a:lnTo>
                  <a:lnTo>
                    <a:pt x="3391281" y="2358618"/>
                  </a:lnTo>
                  <a:lnTo>
                    <a:pt x="3355213" y="2375865"/>
                  </a:lnTo>
                  <a:lnTo>
                    <a:pt x="3317493" y="2389809"/>
                  </a:lnTo>
                  <a:lnTo>
                    <a:pt x="3277997" y="2400084"/>
                  </a:lnTo>
                  <a:lnTo>
                    <a:pt x="3237357" y="2406243"/>
                  </a:lnTo>
                  <a:lnTo>
                    <a:pt x="3195828" y="2408288"/>
                  </a:lnTo>
                  <a:lnTo>
                    <a:pt x="0" y="2408288"/>
                  </a:lnTo>
                  <a:lnTo>
                    <a:pt x="0" y="410210"/>
                  </a:lnTo>
                  <a:lnTo>
                    <a:pt x="2032" y="368681"/>
                  </a:lnTo>
                  <a:lnTo>
                    <a:pt x="8255" y="328041"/>
                  </a:lnTo>
                  <a:lnTo>
                    <a:pt x="18414" y="288544"/>
                  </a:lnTo>
                  <a:lnTo>
                    <a:pt x="32385" y="250825"/>
                  </a:lnTo>
                  <a:lnTo>
                    <a:pt x="49657" y="214757"/>
                  </a:lnTo>
                  <a:lnTo>
                    <a:pt x="70231" y="181102"/>
                  </a:lnTo>
                  <a:lnTo>
                    <a:pt x="93599" y="149479"/>
                  </a:lnTo>
                  <a:lnTo>
                    <a:pt x="120269" y="120269"/>
                  </a:lnTo>
                  <a:lnTo>
                    <a:pt x="149479" y="93599"/>
                  </a:lnTo>
                  <a:lnTo>
                    <a:pt x="181101" y="70231"/>
                  </a:lnTo>
                  <a:lnTo>
                    <a:pt x="214757" y="49657"/>
                  </a:lnTo>
                  <a:lnTo>
                    <a:pt x="250825" y="32385"/>
                  </a:lnTo>
                  <a:lnTo>
                    <a:pt x="288544" y="18415"/>
                  </a:lnTo>
                  <a:lnTo>
                    <a:pt x="328041" y="8255"/>
                  </a:lnTo>
                  <a:lnTo>
                    <a:pt x="368681" y="2032"/>
                  </a:lnTo>
                  <a:lnTo>
                    <a:pt x="410210" y="0"/>
                  </a:lnTo>
                  <a:close/>
                </a:path>
              </a:pathLst>
            </a:custGeom>
            <a:ln w="2743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1082039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39" y="64008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0" y="64008"/>
                  </a:moveTo>
                  <a:lnTo>
                    <a:pt x="1082039" y="64008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1082039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39" y="64007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0" y="64007"/>
                  </a:moveTo>
                  <a:lnTo>
                    <a:pt x="1082039" y="64007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917447" y="2039111"/>
            <a:ext cx="1774189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4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64" name="object 6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80677" y="161670"/>
              <a:ext cx="2212975" cy="35166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57183" y="481711"/>
              <a:ext cx="2288286" cy="27241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75" name="object 75"/>
          <p:cNvSpPr txBox="1">
            <a:spLocks noGrp="1"/>
          </p:cNvSpPr>
          <p:nvPr>
            <p:ph type="title"/>
          </p:nvPr>
        </p:nvSpPr>
        <p:spPr>
          <a:xfrm>
            <a:off x="4914972" y="252495"/>
            <a:ext cx="2922886" cy="4443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3335" rIns="0" bIns="0" rtlCol="0">
            <a:spAutoFit/>
          </a:bodyPr>
          <a:lstStyle/>
          <a:p>
            <a:pPr marL="1091565" marR="5080" indent="-1079500">
              <a:lnSpc>
                <a:spcPct val="100000"/>
              </a:lnSpc>
              <a:spcBef>
                <a:spcPts val="105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горжусь тобой</a:t>
            </a:r>
            <a:endParaRPr lang="ru-RU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FF9639F5-04C0-4255-A506-DB2E4238DE0E}"/>
              </a:ext>
            </a:extLst>
          </p:cNvPr>
          <p:cNvSpPr txBox="1"/>
          <p:nvPr/>
        </p:nvSpPr>
        <p:spPr>
          <a:xfrm>
            <a:off x="4728790" y="1469103"/>
            <a:ext cx="357616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400" b="1" dirty="0">
              <a:solidFill>
                <a:srgbClr val="3A3838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Проект «Я горжусь тобой» предусматривает ношение бейджа с фотографией ветерана Великой Отечественной войны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 Георгиевской лентой.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Он позволяет участникам выразить уважение, гордость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 память о героическом подвиге своих предков.</a:t>
            </a:r>
          </a:p>
          <a:p>
            <a:endParaRPr lang="ru-RU" sz="1400" b="1" dirty="0">
              <a:solidFill>
                <a:srgbClr val="3A3838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A6D0CA84-7A7F-417B-9FF2-B3F5EDA11D85}"/>
              </a:ext>
            </a:extLst>
          </p:cNvPr>
          <p:cNvSpPr txBox="1"/>
          <p:nvPr/>
        </p:nvSpPr>
        <p:spPr>
          <a:xfrm>
            <a:off x="8468629" y="4269791"/>
            <a:ext cx="330136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Проект имеет большое символическое значение: бейдж подчёркивает связь поколений, напоминает о мужестве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 доблести защитников Отечества, способствует сохранению исторической памяти и формированию патриотических ценностей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у молодёжи.</a:t>
            </a:r>
          </a:p>
        </p:txBody>
      </p:sp>
      <p:pic>
        <p:nvPicPr>
          <p:cNvPr id="82" name="Рисунок 81">
            <a:extLst>
              <a:ext uri="{FF2B5EF4-FFF2-40B4-BE49-F238E27FC236}">
                <a16:creationId xmlns="" xmlns:a16="http://schemas.microsoft.com/office/drawing/2014/main" id="{4A5BAA56-7DCA-4B2C-9EBF-62836BA6AFD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65840" y="3872697"/>
            <a:ext cx="4035479" cy="29202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7089648"/>
            <a:chOff x="0" y="0"/>
            <a:chExt cx="12192000" cy="708964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5032" y="2286000"/>
              <a:ext cx="4581144" cy="48036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37181" y="2923033"/>
              <a:ext cx="917448" cy="176479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0AE0632-502F-4016-82E4-7715EC112EB7}"/>
              </a:ext>
            </a:extLst>
          </p:cNvPr>
          <p:cNvSpPr txBox="1"/>
          <p:nvPr/>
        </p:nvSpPr>
        <p:spPr>
          <a:xfrm>
            <a:off x="1828800" y="871660"/>
            <a:ext cx="85344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rgbClr val="E63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ЗАГОЛОВОК)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83938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718</Words>
  <Application>Microsoft Office PowerPoint</Application>
  <PresentationFormat>Широкоэкранный</PresentationFormat>
  <Paragraphs>137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Calibri</vt:lpstr>
      <vt:lpstr>Calibri (ЗАГОЛОВОК)</vt:lpstr>
      <vt:lpstr>Courier New</vt:lpstr>
      <vt:lpstr>Leelawadee UI</vt:lpstr>
      <vt:lpstr>Times New Roman</vt:lpstr>
      <vt:lpstr>Wingdings</vt:lpstr>
      <vt:lpstr>Office Theme</vt:lpstr>
      <vt:lpstr>Презентация PowerPoint</vt:lpstr>
      <vt:lpstr>Презентация PowerPoint</vt:lpstr>
      <vt:lpstr>Бессмертный полк онлайн</vt:lpstr>
      <vt:lpstr>Церемония «Светлой памяти павших в борьбе против фашизма.  Минута молчания»  </vt:lpstr>
      <vt:lpstr>«Лица Победы» (федеральный проект) https://historydepositarium.ru/</vt:lpstr>
      <vt:lpstr>Презентация PowerPoint</vt:lpstr>
      <vt:lpstr>Стена памяти</vt:lpstr>
      <vt:lpstr>Я горжусь тобой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КубокГагарина</dc:creator>
  <cp:lastModifiedBy>Ахмадеева Фируза Галиповна</cp:lastModifiedBy>
  <cp:revision>12</cp:revision>
  <dcterms:created xsi:type="dcterms:W3CDTF">2026-04-20T08:31:43Z</dcterms:created>
  <dcterms:modified xsi:type="dcterms:W3CDTF">2026-04-21T11:21:01Z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2026-04-20T00:00:00Z</vt:filetime>
  </property>
  <property fmtid="{D5CDD505-2E9C-101B-9397-08002B2CF9AE}" pid="5" name="Producer">
    <vt:lpwstr>www.ilovepdf.com</vt:lpwstr>
  </property>
</Properties>
</file>